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6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0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01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7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8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7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3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1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1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8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6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7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8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63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Basics of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9/22/14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895600"/>
            <a:ext cx="9040969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cohesion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=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H</a:t>
            </a:r>
            <a:r>
              <a:rPr lang="en-US" sz="2800" baseline="-25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2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O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attracted to other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H</a:t>
            </a:r>
            <a:r>
              <a:rPr lang="en-US" sz="2800" baseline="-25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2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O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molecules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adhesion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H</a:t>
            </a:r>
            <a:r>
              <a:rPr lang="en-US" sz="2800" baseline="-25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2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O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attracted to other materials</a:t>
            </a:r>
          </a:p>
          <a:p>
            <a:pPr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surface 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tension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=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molecules at the surface are 					attracted to each other even more strongly 				because no like molecules on one side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b="1" dirty="0"/>
              <a:t>    </a:t>
            </a:r>
            <a:endParaRPr lang="en-US" sz="2800" b="1" dirty="0"/>
          </a:p>
        </p:txBody>
      </p:sp>
      <p:pic>
        <p:nvPicPr>
          <p:cNvPr id="6" name="Picture 7" descr="02-11-WaterStri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09650"/>
            <a:ext cx="2514600" cy="1885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08" y="39063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Cohesion, Adhesion and Surface Tension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5930" y="5696367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These are all created because of the hydrogen bonding between molecules!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861231" y="5767304"/>
            <a:ext cx="244699" cy="47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52400" y="239256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Capillary Action</a:t>
            </a:r>
          </a:p>
        </p:txBody>
      </p:sp>
      <p:pic>
        <p:nvPicPr>
          <p:cNvPr id="6" name="Picture 1031" descr="02-11x-TreesCohesionOf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914" y="1395107"/>
            <a:ext cx="2889664" cy="35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152400" y="811171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Because water has both adhesive and cohesive properties,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it will “climb” up a narrow tube.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/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549232" y="5193655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Ex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:  Think water in a straw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Ex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:  Water moves through trees this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way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10" name="Picture 4" descr="http://hyperphysics.phy-astr.gsu.edu/hbase/fluids/imgflu/cap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11" y="3201861"/>
            <a:ext cx="1828800" cy="160972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468" y="2372758"/>
            <a:ext cx="3672731" cy="25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2423" y="990600"/>
            <a:ext cx="876917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It takes much more energy to heat H</a:t>
            </a:r>
            <a:r>
              <a:rPr lang="en-US" sz="240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 than most other liquids.  Water also holds heat longer!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/>
            <a:endParaRPr lang="en-US" sz="20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8919" y="337751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3. </a:t>
            </a: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High Heat Capacity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03" y="1932434"/>
            <a:ext cx="2784453" cy="2784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925" y="4953000"/>
            <a:ext cx="715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Water’s ability to “store” heat is HUGELY important for our climate!!!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4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200" y="142696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.Density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8200" y="661809"/>
            <a:ext cx="8708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Water is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LESS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dense as a solid!  </a:t>
            </a:r>
            <a:r>
              <a:rPr lang="en-US" sz="2400" b="1" dirty="0" smtClean="0"/>
              <a:t>Because </a:t>
            </a:r>
            <a:r>
              <a:rPr lang="en-US" sz="2400" b="1" dirty="0"/>
              <a:t>the hydrogen bonds are stable in ice – each molecule of water is bound to four </a:t>
            </a:r>
            <a:r>
              <a:rPr lang="en-US" sz="2400" b="1" dirty="0" smtClean="0"/>
              <a:t>neighbors therefore spaced farther apart.  </a:t>
            </a:r>
            <a:endParaRPr lang="en-US" sz="2400" b="1" dirty="0"/>
          </a:p>
        </p:txBody>
      </p:sp>
      <p:pic>
        <p:nvPicPr>
          <p:cNvPr id="6" name="Picture 9" descr="02-13-IceVersusWater-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122" y="2057399"/>
            <a:ext cx="628077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8198" y="5072060"/>
            <a:ext cx="8708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This is also HUGELY IMPORTANT!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If ice was at the bottom a lake would continue to freeze until solid.  (Poor 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fishies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)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78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10/2/14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066800"/>
            <a:ext cx="8534400" cy="547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C000"/>
                </a:solidFill>
              </a:rPr>
              <a:t>Give up a Hydrogen ion (H</a:t>
            </a:r>
            <a:r>
              <a:rPr lang="en-US" sz="3200" baseline="30000" dirty="0" smtClean="0">
                <a:solidFill>
                  <a:srgbClr val="FFC000"/>
                </a:solidFill>
              </a:rPr>
              <a:t>+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) when in water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Taste sour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Strong acids can burn skin &amp; eyes 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Strong acids can dissolve metals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Examples: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Lemon juice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Vinegar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Car battery acid</a:t>
            </a:r>
            <a:endParaRPr lang="en-US" sz="28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0211" y="355360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</a:rPr>
              <a:t>Acids</a:t>
            </a:r>
            <a:endParaRPr lang="en-US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3872727"/>
            <a:ext cx="3648076" cy="27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835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Produce a </a:t>
            </a:r>
            <a:r>
              <a:rPr lang="en-US" sz="3200" dirty="0">
                <a:solidFill>
                  <a:srgbClr val="FFC000"/>
                </a:solidFill>
              </a:rPr>
              <a:t>Hydroxide ion (OH</a:t>
            </a:r>
            <a:r>
              <a:rPr lang="en-US" sz="3200" baseline="30000" dirty="0">
                <a:solidFill>
                  <a:srgbClr val="FFC000"/>
                </a:solidFill>
              </a:rPr>
              <a:t>-</a:t>
            </a:r>
            <a:r>
              <a:rPr lang="en-US" sz="3200" dirty="0" smtClean="0">
                <a:solidFill>
                  <a:srgbClr val="FFC000"/>
                </a:solidFill>
              </a:rPr>
              <a:t>) when put in water</a:t>
            </a:r>
            <a:endParaRPr lang="en-US" sz="3200" dirty="0">
              <a:solidFill>
                <a:srgbClr val="FFC000"/>
              </a:solidFill>
            </a:endParaRP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Can taste bitter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Strong bases can burn skin &amp; eyes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Bases react more easily with protein than with metal; they are often used for cleaning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C000"/>
                </a:solidFill>
              </a:rPr>
              <a:t>Milk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C000"/>
                </a:solidFill>
              </a:rPr>
              <a:t>Baking soda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C000"/>
                </a:solidFill>
              </a:rPr>
              <a:t>Soap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C000"/>
                </a:solidFill>
              </a:rPr>
              <a:t>Drain cleaner (dangerous!)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7068" y="302351"/>
            <a:ext cx="15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87" y="3945555"/>
            <a:ext cx="3614738" cy="27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04" y="377273"/>
            <a:ext cx="90317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Chemicals that produce neither</a:t>
            </a:r>
            <a:r>
              <a:rPr lang="en-US" sz="3200" dirty="0">
                <a:solidFill>
                  <a:srgbClr val="FFC000"/>
                </a:solidFill>
              </a:rPr>
              <a:t> (H</a:t>
            </a:r>
            <a:r>
              <a:rPr lang="en-US" sz="3200" baseline="30000" dirty="0" smtClean="0">
                <a:solidFill>
                  <a:srgbClr val="FFC000"/>
                </a:solidFill>
              </a:rPr>
              <a:t>+</a:t>
            </a:r>
            <a:r>
              <a:rPr lang="en-US" sz="3200" dirty="0" smtClean="0">
                <a:solidFill>
                  <a:srgbClr val="FFC000"/>
                </a:solidFill>
              </a:rPr>
              <a:t>) nor (OH</a:t>
            </a:r>
            <a:r>
              <a:rPr lang="en-US" sz="3200" baseline="30000" dirty="0" smtClean="0">
                <a:solidFill>
                  <a:srgbClr val="FFC000"/>
                </a:solidFill>
              </a:rPr>
              <a:t>-</a:t>
            </a:r>
            <a:r>
              <a:rPr lang="en-US" sz="3200" dirty="0" smtClean="0">
                <a:solidFill>
                  <a:srgbClr val="FFC000"/>
                </a:solidFill>
              </a:rPr>
              <a:t>) ions are said to be </a:t>
            </a:r>
            <a:r>
              <a:rPr lang="en-US" sz="3200" u="sng" dirty="0" smtClean="0">
                <a:solidFill>
                  <a:srgbClr val="FFC000"/>
                </a:solidFill>
              </a:rPr>
              <a:t>neutral.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Water is neutral because it would split into both ions equally.</a:t>
            </a:r>
            <a:endParaRPr lang="en-US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pH </a:t>
            </a:r>
            <a:r>
              <a:rPr lang="en-US" sz="3200" dirty="0" smtClean="0">
                <a:solidFill>
                  <a:srgbClr val="FFC000"/>
                </a:solidFill>
              </a:rPr>
              <a:t>scale measures </a:t>
            </a:r>
            <a:r>
              <a:rPr lang="en-US" sz="3200" dirty="0">
                <a:solidFill>
                  <a:srgbClr val="FFC000"/>
                </a:solidFill>
              </a:rPr>
              <a:t>how acidic or basic a solution is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3200" dirty="0">
                <a:solidFill>
                  <a:srgbClr val="FFC000"/>
                </a:solidFill>
              </a:rPr>
              <a:t> 0--------------7---------------14</a:t>
            </a:r>
          </a:p>
          <a:p>
            <a:pPr algn="ctr">
              <a:buFont typeface="Wingdings" pitchFamily="2" charset="2"/>
              <a:buNone/>
            </a:pPr>
            <a:r>
              <a:rPr lang="en-US" sz="3200">
                <a:solidFill>
                  <a:srgbClr val="FFC000"/>
                </a:solidFill>
              </a:rPr>
              <a:t>      Acid            Neutral          Base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5-pHscal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518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3152775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pH scale ranges from  </a:t>
            </a:r>
            <a:r>
              <a:rPr lang="en-US" sz="2400" dirty="0" smtClean="0">
                <a:solidFill>
                  <a:srgbClr val="FFC000"/>
                </a:solidFill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pH 7 is neutral; neither acid nor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Low </a:t>
            </a:r>
            <a:r>
              <a:rPr lang="en-US" sz="2400" dirty="0">
                <a:solidFill>
                  <a:srgbClr val="FFC000"/>
                </a:solidFill>
              </a:rPr>
              <a:t>pH (0-6.9) =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High pH (7.1-14) =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The closer to the ends of the scale, the stronger the solution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85725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 Scale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3050" y="533400"/>
            <a:ext cx="3790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“p” stands for potential and “H” stands for </a:t>
            </a:r>
            <a:r>
              <a:rPr lang="en-US" sz="2400" dirty="0" smtClean="0">
                <a:solidFill>
                  <a:srgbClr val="FFC000"/>
                </a:solidFill>
              </a:rPr>
              <a:t>Hydrogen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-the </a:t>
            </a:r>
            <a:r>
              <a:rPr lang="en-US" sz="2400" b="1" u="sng" dirty="0">
                <a:solidFill>
                  <a:srgbClr val="FFC000"/>
                </a:solidFill>
              </a:rPr>
              <a:t>p</a:t>
            </a:r>
            <a:r>
              <a:rPr lang="en-US" sz="2400" dirty="0">
                <a:solidFill>
                  <a:srgbClr val="FFC000"/>
                </a:solidFill>
              </a:rPr>
              <a:t>otential of a substance to produce </a:t>
            </a:r>
            <a:r>
              <a:rPr lang="en-US" sz="2400" b="1" u="sng" dirty="0" smtClean="0">
                <a:solidFill>
                  <a:srgbClr val="FFC000"/>
                </a:solidFill>
              </a:rPr>
              <a:t>H</a:t>
            </a:r>
            <a:r>
              <a:rPr lang="en-US" sz="2400" dirty="0" smtClean="0">
                <a:solidFill>
                  <a:srgbClr val="FFC000"/>
                </a:solidFill>
              </a:rPr>
              <a:t>ydrogen </a:t>
            </a:r>
            <a:r>
              <a:rPr lang="en-US" sz="2400" dirty="0">
                <a:solidFill>
                  <a:srgbClr val="FFC000"/>
                </a:solidFill>
              </a:rPr>
              <a:t>ions</a:t>
            </a:r>
          </a:p>
        </p:txBody>
      </p:sp>
    </p:spTree>
    <p:extLst>
      <p:ext uri="{BB962C8B-B14F-4D97-AF65-F5344CB8AC3E}">
        <p14:creationId xmlns:p14="http://schemas.microsoft.com/office/powerpoint/2010/main" val="39437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BUFFERS -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222942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 smtClean="0">
              <a:solidFill>
                <a:srgbClr val="FFC000"/>
              </a:solidFill>
            </a:endParaRP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NEUTRALIZATION </a:t>
            </a:r>
            <a:r>
              <a:rPr lang="en-US" sz="2400" u="sng" dirty="0" smtClean="0">
                <a:solidFill>
                  <a:srgbClr val="FFC000"/>
                </a:solidFill>
              </a:rPr>
              <a:t>-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813375"/>
            <a:ext cx="5402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Keep pH steady within a small range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26396"/>
            <a:ext cx="801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Natural buffers are VERY important in Biology! (think about soil, lakes and streams, and oceans)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506861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Acid + Base= Water + a salt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1612" y="5462464"/>
            <a:ext cx="537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Example:  </a:t>
            </a:r>
            <a:r>
              <a:rPr lang="en-US" sz="2400" dirty="0" err="1" smtClean="0">
                <a:solidFill>
                  <a:srgbClr val="FFC000"/>
                </a:solidFill>
              </a:rPr>
              <a:t>HCl</a:t>
            </a:r>
            <a:r>
              <a:rPr lang="en-US" sz="2400" dirty="0" smtClean="0">
                <a:solidFill>
                  <a:srgbClr val="FFC000"/>
                </a:solidFill>
              </a:rPr>
              <a:t> + </a:t>
            </a:r>
            <a:r>
              <a:rPr lang="en-US" sz="2400" dirty="0" err="1" smtClean="0">
                <a:solidFill>
                  <a:srgbClr val="FFC000"/>
                </a:solidFill>
              </a:rPr>
              <a:t>NaOH</a:t>
            </a:r>
            <a:r>
              <a:rPr lang="en-US" sz="2400" dirty="0" smtClean="0">
                <a:solidFill>
                  <a:srgbClr val="FFC000"/>
                </a:solidFill>
              </a:rPr>
              <a:t> = H</a:t>
            </a:r>
            <a:r>
              <a:rPr lang="en-US" sz="2400" baseline="-25000" dirty="0" smtClean="0">
                <a:solidFill>
                  <a:srgbClr val="FFC000"/>
                </a:solidFill>
              </a:rPr>
              <a:t>2</a:t>
            </a:r>
            <a:r>
              <a:rPr lang="en-US" sz="2400" dirty="0" smtClean="0">
                <a:solidFill>
                  <a:srgbClr val="FFC000"/>
                </a:solidFill>
              </a:rPr>
              <a:t>O + </a:t>
            </a:r>
            <a:r>
              <a:rPr lang="en-US" sz="2400" dirty="0" err="1" smtClean="0">
                <a:solidFill>
                  <a:srgbClr val="FFC000"/>
                </a:solidFill>
              </a:rPr>
              <a:t>NaCl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45" y="2254543"/>
            <a:ext cx="2328734" cy="2297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11" y="1858691"/>
            <a:ext cx="1764055" cy="3207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20" y="2196538"/>
            <a:ext cx="3616540" cy="24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802180"/>
            <a:ext cx="7765321" cy="605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Things are made of </a:t>
            </a:r>
            <a:r>
              <a:rPr lang="en-US" u="sng" dirty="0" smtClean="0"/>
              <a:t>Atoms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45893"/>
            <a:ext cx="7765322" cy="3757412"/>
          </a:xfrm>
        </p:spPr>
        <p:txBody>
          <a:bodyPr/>
          <a:lstStyle/>
          <a:p>
            <a:r>
              <a:rPr lang="en-US" sz="2100" dirty="0"/>
              <a:t>Parts of an atom: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1" y="2351199"/>
            <a:ext cx="4481847" cy="334271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67045"/>
              </p:ext>
            </p:extLst>
          </p:nvPr>
        </p:nvGraphicFramePr>
        <p:xfrm>
          <a:off x="4641864" y="1661715"/>
          <a:ext cx="4454416" cy="24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04"/>
                <a:gridCol w="1113604"/>
                <a:gridCol w="1113604"/>
                <a:gridCol w="1113604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Electric</a:t>
                      </a:r>
                      <a:r>
                        <a:rPr lang="en-US" sz="1800" baseline="0" dirty="0" smtClean="0"/>
                        <a:t> Charge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Mass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40732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Proton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Nucleus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Positive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 mass unit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40732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Neutron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Nucleus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 mass unit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Electron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Orbiting in various energy</a:t>
                      </a:r>
                      <a:r>
                        <a:rPr lang="en-US" sz="1500" baseline="0" dirty="0" smtClean="0"/>
                        <a:t> levels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Negative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Nearly</a:t>
                      </a:r>
                      <a:r>
                        <a:rPr lang="en-US" sz="1500" baseline="0" dirty="0" smtClean="0"/>
                        <a:t> zero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5827" y="4238626"/>
            <a:ext cx="42576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The number of protons determines which </a:t>
            </a:r>
            <a:r>
              <a:rPr lang="en-US" sz="2100" b="1" u="sng" dirty="0"/>
              <a:t>element</a:t>
            </a:r>
            <a:r>
              <a:rPr lang="en-US" sz="2100" dirty="0"/>
              <a:t> the atom is.  When electrons vary it is an </a:t>
            </a:r>
            <a:r>
              <a:rPr lang="en-US" sz="2100" b="1" u="sng" dirty="0"/>
              <a:t>ion</a:t>
            </a:r>
            <a:r>
              <a:rPr lang="en-US" sz="2100" dirty="0"/>
              <a:t>.  When neutrons vary it is an </a:t>
            </a:r>
            <a:r>
              <a:rPr lang="en-US" sz="2100" b="1" u="sng" dirty="0"/>
              <a:t>isotope.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74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9" y="1005359"/>
            <a:ext cx="7765321" cy="9947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Atoms Bond together to form larger molecules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7" y="1895477"/>
            <a:ext cx="8307793" cy="3743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/>
              <a:t>1. Covalent bonds</a:t>
            </a:r>
            <a:r>
              <a:rPr lang="en-US" sz="2100" dirty="0"/>
              <a:t>= when atoms share electrons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1" y="2557261"/>
            <a:ext cx="5679251" cy="2540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542" y="2238511"/>
            <a:ext cx="2819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Depending on how many electrons are shared, can be either: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92487" y="3827439"/>
            <a:ext cx="1786323" cy="630450"/>
            <a:chOff x="7456647" y="3960256"/>
            <a:chExt cx="2381764" cy="840600"/>
          </a:xfrm>
        </p:grpSpPr>
        <p:sp>
          <p:nvSpPr>
            <p:cNvPr id="6" name="TextBox 5"/>
            <p:cNvSpPr txBox="1"/>
            <p:nvPr/>
          </p:nvSpPr>
          <p:spPr>
            <a:xfrm>
              <a:off x="8486130" y="4246859"/>
              <a:ext cx="135228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Single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7456647" y="3960256"/>
              <a:ext cx="1029483" cy="5636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076512" y="4627732"/>
            <a:ext cx="2647170" cy="802659"/>
            <a:chOff x="7456646" y="3960255"/>
            <a:chExt cx="2381765" cy="594186"/>
          </a:xfrm>
        </p:grpSpPr>
        <p:sp>
          <p:nvSpPr>
            <p:cNvPr id="11" name="TextBox 10"/>
            <p:cNvSpPr txBox="1"/>
            <p:nvPr/>
          </p:nvSpPr>
          <p:spPr>
            <a:xfrm>
              <a:off x="8486130" y="4246859"/>
              <a:ext cx="1352281" cy="307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Double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7456646" y="3960255"/>
              <a:ext cx="1029484" cy="4403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33048" y="4699387"/>
            <a:ext cx="2116478" cy="913953"/>
            <a:chOff x="7456647" y="3960253"/>
            <a:chExt cx="2821971" cy="525513"/>
          </a:xfrm>
        </p:grpSpPr>
        <p:sp>
          <p:nvSpPr>
            <p:cNvPr id="14" name="TextBox 13"/>
            <p:cNvSpPr txBox="1"/>
            <p:nvPr/>
          </p:nvSpPr>
          <p:spPr>
            <a:xfrm>
              <a:off x="8486130" y="4246859"/>
              <a:ext cx="1792488" cy="238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or Triple</a:t>
              </a: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 flipV="1">
              <a:off x="7456647" y="3960253"/>
              <a:ext cx="1029483" cy="4060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8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2" y="321276"/>
            <a:ext cx="8868507" cy="4879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2. Ionic Bonds</a:t>
            </a:r>
            <a:r>
              <a:rPr lang="en-US" sz="2400" dirty="0"/>
              <a:t>= when an electron from one atom is transferred to another atom.  This leaves one positively charged </a:t>
            </a:r>
            <a:r>
              <a:rPr lang="en-US" sz="2400" b="1" u="sng" dirty="0"/>
              <a:t>ion</a:t>
            </a:r>
            <a:r>
              <a:rPr lang="en-US" sz="2400" dirty="0"/>
              <a:t> and one negatively charged </a:t>
            </a:r>
            <a:r>
              <a:rPr lang="en-US" sz="2400" b="1" u="sng" dirty="0"/>
              <a:t>ion</a:t>
            </a:r>
            <a:r>
              <a:rPr lang="en-US" sz="2400" dirty="0"/>
              <a:t> that are bonded to each other (opposites attract)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50" y="2236603"/>
            <a:ext cx="6379859" cy="262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3" y="4962006"/>
            <a:ext cx="872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Ionic molecules </a:t>
            </a:r>
            <a:r>
              <a:rPr lang="en-US" sz="2400" b="1" u="sng" dirty="0"/>
              <a:t>dissociate</a:t>
            </a:r>
            <a:r>
              <a:rPr lang="en-US" sz="2400" dirty="0"/>
              <a:t> in water.  Meaning the ions separate from one another and form a solution with the water.  This solution will </a:t>
            </a:r>
            <a:r>
              <a:rPr lang="en-US" sz="2400" b="1" u="sng" dirty="0"/>
              <a:t>conduct</a:t>
            </a:r>
            <a:r>
              <a:rPr lang="en-US" sz="2400" dirty="0"/>
              <a:t> electricity.</a:t>
            </a:r>
          </a:p>
        </p:txBody>
      </p:sp>
    </p:spTree>
    <p:extLst>
      <p:ext uri="{BB962C8B-B14F-4D97-AF65-F5344CB8AC3E}">
        <p14:creationId xmlns:p14="http://schemas.microsoft.com/office/powerpoint/2010/main" val="8606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75" y="444843"/>
            <a:ext cx="8504374" cy="5745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Hydrogen Bonds= When two molecules that have weak partial positive and weak partial negative parts (</a:t>
            </a:r>
            <a:r>
              <a:rPr lang="en-US" sz="2400" b="1" u="sng" dirty="0"/>
              <a:t>polar</a:t>
            </a:r>
            <a:r>
              <a:rPr lang="en-US" sz="2400" dirty="0"/>
              <a:t> molecules) are attracted in a relatively weak interaction (think magnets)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95" y="2467761"/>
            <a:ext cx="6947944" cy="289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1946" y="5490619"/>
            <a:ext cx="739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TECHNICALLY NOT A BOND.  Merely an “attraction”</a:t>
            </a:r>
          </a:p>
        </p:txBody>
      </p:sp>
    </p:spTree>
    <p:extLst>
      <p:ext uri="{BB962C8B-B14F-4D97-AF65-F5344CB8AC3E}">
        <p14:creationId xmlns:p14="http://schemas.microsoft.com/office/powerpoint/2010/main" val="28532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75195"/>
              </p:ext>
            </p:extLst>
          </p:nvPr>
        </p:nvGraphicFramePr>
        <p:xfrm>
          <a:off x="990598" y="1787982"/>
          <a:ext cx="7096128" cy="353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376"/>
                <a:gridCol w="2365376"/>
                <a:gridCol w="2365376"/>
              </a:tblGrid>
              <a:tr h="926645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Bond Type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Bond Strength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Bond strength is determined by how much energy (heat) it takes to break the molecule apart</a:t>
                      </a:r>
                      <a:endParaRPr lang="en-US" sz="1800" baseline="0" dirty="0"/>
                    </a:p>
                  </a:txBody>
                  <a:tcPr marL="68580" marR="68580" marT="34290" marB="34290" anchor="ctr" anchorCtr="1"/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Covalent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Strongest (double and triple bonds are even stronger)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baseline="0" dirty="0"/>
                    </a:p>
                  </a:txBody>
                  <a:tcPr/>
                </a:tc>
              </a:tr>
              <a:tr h="860426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Ionic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Strong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baseline="0" dirty="0"/>
                    </a:p>
                  </a:txBody>
                  <a:tcPr/>
                </a:tc>
              </a:tr>
              <a:tr h="860426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Hydrogen Bonds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Weakest</a:t>
                      </a:r>
                      <a:endParaRPr lang="en-US" sz="1800" baseline="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349" y="1005359"/>
            <a:ext cx="7765321" cy="994741"/>
          </a:xfrm>
        </p:spPr>
        <p:txBody>
          <a:bodyPr/>
          <a:lstStyle/>
          <a:p>
            <a:r>
              <a:rPr lang="en-US" dirty="0" smtClean="0"/>
              <a:t>Bond Strength: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9/26/14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699" y="162564"/>
            <a:ext cx="7765321" cy="994741"/>
          </a:xfrm>
        </p:spPr>
        <p:txBody>
          <a:bodyPr/>
          <a:lstStyle/>
          <a:p>
            <a:r>
              <a:rPr lang="en-US" dirty="0"/>
              <a:t>Properties of Water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00400" y="1040816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Water is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POLAR!!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064" y="1686938"/>
            <a:ext cx="881062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POLAR </a:t>
            </a: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covalent bond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unequal sharing of electrons</a:t>
            </a:r>
          </a:p>
          <a:p>
            <a:pPr eaLnBrk="1" hangingPunct="1">
              <a:defRPr/>
            </a:pPr>
            <a:endParaRPr lang="en-US" sz="2100" b="1" dirty="0"/>
          </a:p>
          <a:p>
            <a:pPr eaLnBrk="1" hangingPunct="1">
              <a:defRPr/>
            </a:pPr>
            <a:endParaRPr lang="en-US" sz="2100" b="1" dirty="0"/>
          </a:p>
          <a:p>
            <a:pPr eaLnBrk="1" hangingPunct="1">
              <a:defRPr/>
            </a:pPr>
            <a:endParaRPr lang="en-US" sz="2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4875" y="2287102"/>
            <a:ext cx="7972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Creates slightly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positively charged and negatively charged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sides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the molecule  (like a </a:t>
            </a:r>
            <a:r>
              <a:rPr lang="en-US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magnet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1202" y="3331350"/>
            <a:ext cx="6559821" cy="3312530"/>
            <a:chOff x="375522" y="4684476"/>
            <a:chExt cx="4572000" cy="1922456"/>
          </a:xfrm>
        </p:grpSpPr>
        <p:sp>
          <p:nvSpPr>
            <p:cNvPr id="9" name="TextBox 8"/>
            <p:cNvSpPr txBox="1"/>
            <p:nvPr/>
          </p:nvSpPr>
          <p:spPr>
            <a:xfrm>
              <a:off x="375522" y="4684476"/>
              <a:ext cx="4572000" cy="48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Oxygen is an “electron hog” so the oxygen is more (-) and hydrogens more (+)</a:t>
              </a:r>
              <a:endParaRPr lang="en-US" sz="2400" dirty="0"/>
            </a:p>
          </p:txBody>
        </p:sp>
        <p:pic>
          <p:nvPicPr>
            <p:cNvPr id="10" name="Picture 8" descr="02-09-WaterMolecule-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0395" y="5191708"/>
              <a:ext cx="2628901" cy="141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797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-10A-HbondsWater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272" y="234344"/>
            <a:ext cx="4374289" cy="470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1389" y="845228"/>
            <a:ext cx="27280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Hydrogen </a:t>
            </a:r>
            <a:r>
              <a:rPr lang="en-US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Bond-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 attraction between water molecules</a:t>
            </a:r>
            <a:endParaRPr lang="en-US" sz="2400" b="1" u="sng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4919" y="1804086"/>
            <a:ext cx="1433384" cy="9514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9514" y="5115787"/>
            <a:ext cx="8320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Polarity and Hydrogen bonds give H</a:t>
            </a:r>
            <a:r>
              <a:rPr lang="en-US" sz="240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2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O some unique and very important properties! :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3225</TotalTime>
  <Words>763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Rockwell</vt:lpstr>
      <vt:lpstr>Tahoma</vt:lpstr>
      <vt:lpstr>Times New Roman</vt:lpstr>
      <vt:lpstr>Wingdings</vt:lpstr>
      <vt:lpstr>Damask</vt:lpstr>
      <vt:lpstr>Basics of Chemistry</vt:lpstr>
      <vt:lpstr>All Things are made of Atoms</vt:lpstr>
      <vt:lpstr>Atoms Bond together to form larger molecules </vt:lpstr>
      <vt:lpstr>PowerPoint Presentation</vt:lpstr>
      <vt:lpstr>PowerPoint Presentation</vt:lpstr>
      <vt:lpstr>Bond Strength:</vt:lpstr>
      <vt:lpstr>Properties of Water</vt:lpstr>
      <vt:lpstr>Properties of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ACIDS and Bases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Chemistry</dc:title>
  <dc:creator>Peterson, Eric</dc:creator>
  <cp:lastModifiedBy>Peterson, Eric</cp:lastModifiedBy>
  <cp:revision>54</cp:revision>
  <dcterms:created xsi:type="dcterms:W3CDTF">2014-09-21T20:08:34Z</dcterms:created>
  <dcterms:modified xsi:type="dcterms:W3CDTF">2014-10-02T22:01:05Z</dcterms:modified>
</cp:coreProperties>
</file>