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94" r:id="rId2"/>
    <p:sldId id="259" r:id="rId3"/>
    <p:sldId id="260" r:id="rId4"/>
    <p:sldId id="261" r:id="rId5"/>
    <p:sldId id="262" r:id="rId6"/>
    <p:sldId id="263" r:id="rId7"/>
    <p:sldId id="275" r:id="rId8"/>
    <p:sldId id="277" r:id="rId9"/>
    <p:sldId id="300" r:id="rId10"/>
    <p:sldId id="30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301" r:id="rId26"/>
    <p:sldId id="302" r:id="rId27"/>
    <p:sldId id="303" r:id="rId28"/>
    <p:sldId id="304" r:id="rId29"/>
    <p:sldId id="305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7CA35B-0FAF-45CA-8C11-09EC80B0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83B87F-4766-4777-B607-C6FF226A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0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68286-E5CF-4958-995F-3899BE0E4B1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208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CEAC5-9DDF-45E7-AE27-09C92AB8927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8236" eaLnBrk="1" hangingPunct="1">
              <a:spcBef>
                <a:spcPts val="599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	A mnemonic to help remember the stages of mitosis.</a:t>
            </a:r>
          </a:p>
        </p:txBody>
      </p:sp>
    </p:spTree>
    <p:extLst>
      <p:ext uri="{BB962C8B-B14F-4D97-AF65-F5344CB8AC3E}">
        <p14:creationId xmlns:p14="http://schemas.microsoft.com/office/powerpoint/2010/main" val="147155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D5E56A7-84D9-41C9-A3EB-219175B9D1C1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8DF59F-96E2-4F62-AB65-FBC37771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5E50-1B6A-45A6-ACC5-D9E183F732F6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463F-DA4B-4265-AB04-C874B3EC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6A1F-4A60-4C61-8813-756D7C9821BA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3A16-CFC5-4750-BF66-2DFABEBE2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886200" y="2133600"/>
            <a:ext cx="3276600" cy="39925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05C2-55AA-4466-ACDC-3371EEB0CFC6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262-9D46-489B-9487-312D73EE9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6705600" cy="39925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87C4-A93D-4D56-8C84-D7CC8EC8C7D6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B372-F825-49C1-98B7-2AD45E71F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EA90-E116-4663-B221-C2A6259C64FD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6422-23E6-44D5-9678-D2595840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90E5-939C-4E46-BDC1-B5B54A35712C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5E79-8C72-4B1A-A776-90438DE30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B4FD-6D24-49C9-92AE-F102F29C4932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F1D1-CECF-41B4-91E3-988BD2176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D5B8-E37E-497C-B8DC-730DEA2F6316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0B5D-7E6D-471C-953D-E5DE5A12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AF7D-692D-4C45-A38D-50B4A0A080FB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11162A1-B356-4FA9-8854-7B457E3A4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BA73-8EC4-4D6A-8B32-09D066F1974A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ED80-9CFE-4698-8297-ADEDE223E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455F-275D-439C-BCC1-F30593B6132E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49E3-64E3-4795-8762-263F539E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B6617CB-4614-40F3-9DEF-2BB2579548E9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71FD52-E6F1-492D-8AC8-C39BE933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EE2DA78-ADAA-4B1F-9807-026057509ED1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A4081E2-CA01-4BF7-9471-A4BFC964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CB9F63-A9C0-4F59-8C83-21F5162CEE70}" type="datetime1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810765-5874-4DFC-A33B-81E64346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02" r:id="rId4"/>
    <p:sldLayoutId id="2147483810" r:id="rId5"/>
    <p:sldLayoutId id="2147483803" r:id="rId6"/>
    <p:sldLayoutId id="2147483804" r:id="rId7"/>
    <p:sldLayoutId id="2147483811" r:id="rId8"/>
    <p:sldLayoutId id="2147483812" r:id="rId9"/>
    <p:sldLayoutId id="2147483805" r:id="rId10"/>
    <p:sldLayoutId id="2147483806" r:id="rId11"/>
    <p:sldLayoutId id="2147483813" r:id="rId12"/>
    <p:sldLayoutId id="2147483814" r:id="rId13"/>
    <p:sldLayoutId id="2147483815" r:id="rId14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5zFOScowqo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://www.youtube.com/watch?v=gbSIBhFwQ4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CC104563-6D70-47D2-AC59-D57C75608613}" type="slidenum">
              <a:rPr lang="en-US" sz="1000" smtClean="0"/>
              <a:pPr algn="l"/>
              <a:t>1</a:t>
            </a:fld>
            <a:endParaRPr lang="en-US" sz="1000" smtClean="0"/>
          </a:p>
        </p:txBody>
      </p:sp>
      <p:pic>
        <p:nvPicPr>
          <p:cNvPr id="11267" name="Picture 1"/>
          <p:cNvPicPr>
            <a:picLocks noChangeArrowheads="1"/>
          </p:cNvPicPr>
          <p:nvPr/>
        </p:nvPicPr>
        <p:blipFill>
          <a:blip r:embed="rId3" cstate="print">
            <a:lum bright="50000" contrast="-40000"/>
          </a:blip>
          <a:srcRect/>
          <a:stretch>
            <a:fillRect/>
          </a:stretch>
        </p:blipFill>
        <p:spPr bwMode="auto">
          <a:xfrm>
            <a:off x="-304800" y="0"/>
            <a:ext cx="9750425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66113" y="6486525"/>
            <a:ext cx="29527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555D0BD9-BF86-46C0-B204-A108E4EAA47D}" type="slidenum">
              <a:rPr lang="en-US" sz="1300">
                <a:cs typeface="Arial" charset="0"/>
                <a:sym typeface="Arial" charset="0"/>
              </a:rPr>
              <a:pPr/>
              <a:t>1</a:t>
            </a:fld>
            <a:endParaRPr lang="en-US" sz="1300">
              <a:cs typeface="Arial" charset="0"/>
              <a:sym typeface="Arial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671456" y="4396965"/>
            <a:ext cx="3642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(Asexual Reproduction)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81959" y="685800"/>
            <a:ext cx="8464177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Cell Cycle and </a:t>
            </a:r>
          </a:p>
          <a:p>
            <a:pPr algn="ctr">
              <a:lnSpc>
                <a:spcPct val="8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Mitosis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6096000"/>
            <a:ext cx="458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44818" y="3656806"/>
            <a:ext cx="3895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</a:rPr>
              <a:t>(Cell Division)</a:t>
            </a:r>
            <a:endParaRPr lang="en-US" sz="4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-24618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5C8FE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9pPr>
          </a:lstStyle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510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There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 are also checks for errors in the DNA copying.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kern="0" dirty="0">
              <a:solidFill>
                <a:srgbClr val="DA1F28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Errors may cause the cell to self destruct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kern="0" dirty="0">
              <a:solidFill>
                <a:srgbClr val="DA1F28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Apoptosis= programmed cell death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kern="0" noProof="0" dirty="0" smtClean="0">
                <a:solidFill>
                  <a:srgbClr val="DA1F28"/>
                </a:solidFill>
              </a:rPr>
              <a:t>	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0" y="1524000"/>
            <a:ext cx="4046540" cy="33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306" y="419099"/>
            <a:ext cx="9144000" cy="4572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Prophase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st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step in </a:t>
            </a:r>
            <a:r>
              <a:rPr lang="en-US" sz="4900" b="1" u="sng" dirty="0" smtClean="0">
                <a:solidFill>
                  <a:schemeClr val="tx1"/>
                </a:solidFill>
                <a:effectLst/>
              </a:rPr>
              <a:t>Mitosis</a:t>
            </a:r>
            <a:endParaRPr lang="en-US" sz="49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371600"/>
            <a:ext cx="8915400" cy="3124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Chromatin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condenses into </a:t>
            </a:r>
            <a:r>
              <a:rPr lang="en-US" b="1" u="sng" dirty="0" smtClean="0">
                <a:solidFill>
                  <a:schemeClr val="bg1"/>
                </a:solidFill>
              </a:rPr>
              <a:t>Chromosomes</a:t>
            </a:r>
            <a:r>
              <a:rPr lang="en-US" dirty="0" smtClean="0">
                <a:solidFill>
                  <a:schemeClr val="bg1"/>
                </a:solidFill>
              </a:rPr>
              <a:t> (sister chromatids)</a:t>
            </a:r>
            <a:endParaRPr lang="en-US" dirty="0" smtClean="0"/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Centrioles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 appear and begin to move to opposite ends of the cell</a:t>
            </a:r>
            <a:r>
              <a:rPr lang="en-US" dirty="0"/>
              <a:t> </a:t>
            </a:r>
            <a:r>
              <a:rPr lang="en-US" dirty="0" smtClean="0"/>
              <a:t>(poles)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Spindle fibers</a:t>
            </a:r>
            <a:r>
              <a:rPr lang="en-US" dirty="0" smtClean="0"/>
              <a:t> form between the poles.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Nuclear </a:t>
            </a:r>
            <a:r>
              <a:rPr lang="en-US" b="1" u="sng" dirty="0" err="1" smtClean="0">
                <a:solidFill>
                  <a:schemeClr val="bg1"/>
                </a:solidFill>
              </a:rPr>
              <a:t>membrane</a:t>
            </a:r>
            <a:r>
              <a:rPr lang="en-US" dirty="0" err="1" smtClean="0"/>
              <a:t>breaks</a:t>
            </a:r>
            <a:r>
              <a:rPr lang="en-US" dirty="0" smtClean="0"/>
              <a:t> down.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endParaRPr lang="en-US" b="1" u="sng" dirty="0" smtClean="0">
              <a:solidFill>
                <a:schemeClr val="bg1"/>
              </a:solidFill>
            </a:endParaRPr>
          </a:p>
        </p:txBody>
      </p:sp>
      <p:pic>
        <p:nvPicPr>
          <p:cNvPr id="16386" name="Picture 2" descr="prophase early 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78694"/>
            <a:ext cx="2379306" cy="2379306"/>
          </a:xfrm>
          <a:prstGeom prst="rect">
            <a:avLst/>
          </a:prstGeom>
          <a:noFill/>
        </p:spPr>
      </p:pic>
      <p:pic>
        <p:nvPicPr>
          <p:cNvPr id="16385" name="Picture 1" descr="prophase late 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57702"/>
            <a:ext cx="2438400" cy="24384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                         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                        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Prophase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1511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7000"/>
            <a:ext cx="3429000" cy="3429000"/>
          </a:xfrm>
          <a:noFill/>
        </p:spPr>
      </p:pic>
      <p:pic>
        <p:nvPicPr>
          <p:cNvPr id="21512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3429000"/>
            <a:ext cx="792163" cy="5111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685800" y="3048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Spindle fibers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5029200"/>
            <a:ext cx="1143000" cy="2286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7239000" y="52578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Centrioles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Metaphase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 2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nd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step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err="1" smtClean="0">
                <a:solidFill>
                  <a:schemeClr val="bg1"/>
                </a:solidFill>
              </a:rPr>
              <a:t>Chromatids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(or pairs of chromosomes) attach to the spindle fibers.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3276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Chromatids Line up at </a:t>
            </a:r>
            <a:r>
              <a:rPr lang="en-US" sz="3600" b="1" u="sng" dirty="0" smtClean="0"/>
              <a:t>M</a:t>
            </a:r>
            <a:r>
              <a:rPr lang="en-US" sz="3600" dirty="0" smtClean="0"/>
              <a:t>iddle of cell</a:t>
            </a:r>
            <a:endParaRPr lang="en-US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 descr="metaphse 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743200" cy="27432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Metaphase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2535" name="Picture 10" descr="animal_met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22536" name="Picture 12" descr="plant_met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Anaphase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8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en-US" sz="3800" b="1" baseline="30000" dirty="0" smtClean="0">
                <a:solidFill>
                  <a:schemeClr val="tx1"/>
                </a:solidFill>
                <a:effectLst/>
              </a:rPr>
              <a:t>rd</a:t>
            </a:r>
            <a:r>
              <a:rPr lang="en-US" sz="3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step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9144000" cy="2743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Chromatids </a:t>
            </a:r>
            <a:r>
              <a:rPr lang="en-US" dirty="0" smtClean="0"/>
              <a:t>(or pairs of chromosomes) pulled </a:t>
            </a:r>
            <a:r>
              <a:rPr lang="en-US" b="1" u="sng" dirty="0" smtClean="0"/>
              <a:t>A</a:t>
            </a:r>
            <a:r>
              <a:rPr lang="en-US" dirty="0" smtClean="0"/>
              <a:t>part to opposite sides.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anaphase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200400" cy="32004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Anaphase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4583" name="Picture 10" descr="animal_an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743200"/>
            <a:ext cx="3429000" cy="3429000"/>
          </a:xfrm>
          <a:noFill/>
        </p:spPr>
      </p:pic>
      <p:pic>
        <p:nvPicPr>
          <p:cNvPr id="24584" name="Picture 12" descr="plant_an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743200"/>
            <a:ext cx="3429000" cy="3429000"/>
          </a:xfrm>
          <a:noFill/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err="1" smtClean="0">
                <a:solidFill>
                  <a:schemeClr val="tx1"/>
                </a:solidFill>
                <a:effectLst/>
              </a:rPr>
              <a:t>Telophase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800" b="1" dirty="0" smtClean="0">
                <a:solidFill>
                  <a:schemeClr val="tx1"/>
                </a:solidFill>
                <a:effectLst/>
              </a:rPr>
              <a:t>4th 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752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Two new </a:t>
            </a:r>
            <a:r>
              <a:rPr lang="en-US" b="1" u="sng" dirty="0" smtClean="0">
                <a:solidFill>
                  <a:schemeClr val="bg1"/>
                </a:solidFill>
              </a:rPr>
              <a:t>nuclei </a:t>
            </a:r>
            <a:r>
              <a:rPr lang="en-US" dirty="0" smtClean="0"/>
              <a:t>form.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Chromosomes appear as chromatin </a:t>
            </a:r>
            <a:r>
              <a:rPr lang="en-US" b="1" u="sng" dirty="0" smtClean="0">
                <a:solidFill>
                  <a:schemeClr val="bg1"/>
                </a:solidFill>
              </a:rPr>
              <a:t>(threads </a:t>
            </a:r>
            <a:r>
              <a:rPr lang="en-US" dirty="0" smtClean="0"/>
              <a:t>rather than </a:t>
            </a:r>
            <a:r>
              <a:rPr lang="en-US" b="1" u="sng" dirty="0" smtClean="0">
                <a:solidFill>
                  <a:schemeClr val="bg1"/>
                </a:solidFill>
              </a:rPr>
              <a:t>rods).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Nuclear membranes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reappear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Mitosis </a:t>
            </a:r>
            <a:r>
              <a:rPr lang="en-US" dirty="0" smtClean="0"/>
              <a:t>ends.</a:t>
            </a:r>
          </a:p>
        </p:txBody>
      </p:sp>
      <p:pic>
        <p:nvPicPr>
          <p:cNvPr id="10242" name="Picture 2" descr="http://www.ccs.k12.in.us/chsBS/kons/kons/images/telophse%2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tx1"/>
                </a:solidFill>
              </a:rPr>
              <a:t>Telophase</a:t>
            </a:r>
            <a:endParaRPr 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6631" name="Picture 10" descr="animal_tel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26632" name="Picture 12" descr="plant_tel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89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Cytokinesis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600" b="1" u="sng" dirty="0" smtClean="0">
                <a:solidFill>
                  <a:schemeClr val="tx1"/>
                </a:solidFill>
                <a:effectLst/>
              </a:rPr>
              <a:t>occurs after mitosis!</a:t>
            </a:r>
            <a:r>
              <a:rPr lang="en-US" sz="7300" b="1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7300" b="1" u="sng" dirty="0" smtClean="0">
                <a:solidFill>
                  <a:schemeClr val="tx1"/>
                </a:solidFill>
                <a:effectLst/>
              </a:rPr>
            </a:br>
            <a:r>
              <a:rPr lang="en-US" sz="7300" b="1" u="sng" dirty="0" smtClean="0">
                <a:solidFill>
                  <a:schemeClr val="tx1"/>
                </a:solidFill>
                <a:effectLst/>
              </a:rPr>
              <a:t> </a:t>
            </a:r>
            <a:endParaRPr lang="en-US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Cell membrane moves inward to create two </a:t>
            </a:r>
            <a:r>
              <a:rPr lang="en-US" b="1" u="sng" dirty="0" smtClean="0">
                <a:solidFill>
                  <a:schemeClr val="bg1"/>
                </a:solidFill>
              </a:rPr>
              <a:t>daughter</a:t>
            </a:r>
            <a:r>
              <a:rPr lang="en-US" dirty="0" smtClean="0"/>
              <a:t> cells – each with its own </a:t>
            </a:r>
            <a:r>
              <a:rPr lang="en-US" b="1" u="sng" dirty="0" smtClean="0">
                <a:solidFill>
                  <a:schemeClr val="bg1"/>
                </a:solidFill>
              </a:rPr>
              <a:t>nucleus </a:t>
            </a:r>
            <a:r>
              <a:rPr lang="en-US" dirty="0" smtClean="0"/>
              <a:t>with identical </a:t>
            </a:r>
            <a:r>
              <a:rPr lang="en-US" b="1" u="sng" dirty="0" smtClean="0">
                <a:solidFill>
                  <a:schemeClr val="bg1"/>
                </a:solidFill>
              </a:rPr>
              <a:t>chromosomes.</a:t>
            </a:r>
            <a:endParaRPr lang="en-US" dirty="0" smtClean="0"/>
          </a:p>
        </p:txBody>
      </p:sp>
      <p:pic>
        <p:nvPicPr>
          <p:cNvPr id="8194" name="Picture 2" descr="http://www.phschool.com/science/biology_place/labbench/lab3/images/cyto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048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How do little elephants grow up to be BIG elephants?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10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76400" y="0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Animal Mitosis -- Review</a:t>
            </a:r>
          </a:p>
          <a:p>
            <a:pPr eaLnBrk="0" hangingPunct="0"/>
            <a:endParaRPr lang="en-US" sz="400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5577840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9" name="Picture 4" descr="interphas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6" descr="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8" descr="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10" descr="ana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12" descr="telophas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816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14" descr="interphase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25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28800" y="106363"/>
            <a:ext cx="5691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Plant Mitosis -- Review</a:t>
            </a:r>
          </a:p>
          <a:p>
            <a:pPr eaLnBrk="0" hangingPunct="0"/>
            <a:endParaRPr lang="en-US" sz="4000"/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450850" y="914400"/>
          <a:ext cx="8693150" cy="5669280"/>
        </p:xfrm>
        <a:graphic>
          <a:graphicData uri="http://schemas.openxmlformats.org/drawingml/2006/table">
            <a:tbl>
              <a:tblPr/>
              <a:tblGrid>
                <a:gridCol w="4386263"/>
                <a:gridCol w="4306887"/>
              </a:tblGrid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3" name="Picture 4" descr="alliuminterpha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6" descr="allium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8" descr="allium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05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0" descr="alliumana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4290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12" descr="alliumteloph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14" descr="alliuminterphas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33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-276820"/>
            <a:ext cx="8233172" cy="1508001"/>
          </a:xfrm>
        </p:spPr>
        <p:txBody>
          <a:bodyPr lIns="64291" tIns="32146" rIns="134853" bIns="32146"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REMEMBER!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231900"/>
            <a:ext cx="3884612" cy="4384675"/>
          </a:xfrm>
        </p:spPr>
        <p:txBody>
          <a:bodyPr lIns="64291" tIns="32146" rIns="134853" bIns="32146"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400" dirty="0" err="1"/>
              <a:t>nterphase</a:t>
            </a:r>
            <a:endParaRPr lang="en-US" sz="4400" dirty="0"/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dirty="0"/>
              <a:t>rophase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4400" dirty="0"/>
              <a:t>etaphase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400" dirty="0"/>
              <a:t>naphase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4400" dirty="0" err="1"/>
              <a:t>elophase</a:t>
            </a:r>
            <a:endParaRPr lang="en-US" sz="4400" dirty="0"/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400" dirty="0" err="1"/>
              <a:t>ytokinesis</a:t>
            </a:r>
            <a:endParaRPr lang="en-US" sz="4400" dirty="0"/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4529138" y="1363663"/>
            <a:ext cx="3937000" cy="4113212"/>
            <a:chOff x="0" y="0"/>
            <a:chExt cx="3525" cy="3686"/>
          </a:xfrm>
        </p:grpSpPr>
        <p:grpSp>
          <p:nvGrpSpPr>
            <p:cNvPr id="30726" name="Group 4"/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97285" name="AutoShape 5"/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/>
                <a:ahLst/>
                <a:cxnLst/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29" name="AutoShape 6"/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13555 h 21600"/>
                  <a:gd name="T2" fmla="*/ 1381 w 21600"/>
                  <a:gd name="T3" fmla="*/ 14023 h 21600"/>
                  <a:gd name="T4" fmla="*/ 2000 w 21600"/>
                  <a:gd name="T5" fmla="*/ 19344 h 21600"/>
                  <a:gd name="T6" fmla="*/ 2604 w 21600"/>
                  <a:gd name="T7" fmla="*/ 19120 h 21600"/>
                  <a:gd name="T8" fmla="*/ 7435 w 21600"/>
                  <a:gd name="T9" fmla="*/ 20578 h 21600"/>
                  <a:gd name="T10" fmla="*/ 7799 w 21600"/>
                  <a:gd name="T11" fmla="*/ 21600 h 21600"/>
                  <a:gd name="T12" fmla="*/ 14381 w 21600"/>
                  <a:gd name="T13" fmla="*/ 20160 h 21600"/>
                  <a:gd name="T14" fmla="*/ 14527 w 21600"/>
                  <a:gd name="T15" fmla="*/ 19039 h 21600"/>
                  <a:gd name="T16" fmla="*/ 19208 w 21600"/>
                  <a:gd name="T17" fmla="*/ 16307 h 21600"/>
                  <a:gd name="T18" fmla="*/ 17436 w 21600"/>
                  <a:gd name="T19" fmla="*/ 12115 h 21600"/>
                  <a:gd name="T20" fmla="*/ 20811 w 21600"/>
                  <a:gd name="T21" fmla="*/ 9204 h 21600"/>
                  <a:gd name="T22" fmla="*/ 21600 w 21600"/>
                  <a:gd name="T23" fmla="*/ 7632 h 21600"/>
                  <a:gd name="T24" fmla="*/ 19744 w 21600"/>
                  <a:gd name="T25" fmla="*/ 2561 h 21600"/>
                  <a:gd name="T26" fmla="*/ 19702 w 21600"/>
                  <a:gd name="T27" fmla="*/ 1818 h 21600"/>
                  <a:gd name="T28" fmla="*/ 15078 w 21600"/>
                  <a:gd name="T29" fmla="*/ 0 h 21600"/>
                  <a:gd name="T30" fmla="*/ 14673 w 21600"/>
                  <a:gd name="T31" fmla="*/ 947 h 21600"/>
                  <a:gd name="T32" fmla="*/ 11061 w 21600"/>
                  <a:gd name="T33" fmla="*/ 564 h 21600"/>
                  <a:gd name="T34" fmla="*/ 10865 w 21600"/>
                  <a:gd name="T35" fmla="*/ 1381 h 21600"/>
                  <a:gd name="T36" fmla="*/ 7163 w 21600"/>
                  <a:gd name="T37" fmla="*/ 2480 h 21600"/>
                  <a:gd name="T38" fmla="*/ 6454 w 21600"/>
                  <a:gd name="T39" fmla="*/ 1688 h 21600"/>
                  <a:gd name="T40" fmla="*/ 946 w 21600"/>
                  <a:gd name="T41" fmla="*/ 7074 h 21600"/>
                  <a:gd name="T42" fmla="*/ 1070 w 21600"/>
                  <a:gd name="T43" fmla="*/ 7907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87" name="Rectangle 7"/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/>
          <p:cNvSpPr>
            <a:spLocks/>
          </p:cNvSpPr>
          <p:nvPr/>
        </p:nvSpPr>
        <p:spPr bwMode="auto">
          <a:xfrm>
            <a:off x="152400" y="5348288"/>
            <a:ext cx="9677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40182">
              <a:defRPr/>
            </a:pPr>
            <a:r>
              <a:rPr lang="en-US" sz="38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I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8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P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layed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8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M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y </a:t>
            </a:r>
            <a:r>
              <a:rPr lang="en-US" sz="38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A</a:t>
            </a:r>
            <a:r>
              <a:rPr lang="en-US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ccordian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8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T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his </a:t>
            </a:r>
            <a:r>
              <a:rPr lang="en-US" sz="38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C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hristmas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6E3B5608-F0DC-4F45-BAC3-7010A1A8949B}" type="slidenum">
              <a:rPr lang="en-US" sz="1000" smtClean="0"/>
              <a:pPr algn="l"/>
              <a:t>23</a:t>
            </a:fld>
            <a:endParaRPr lang="en-US" sz="1000" smtClean="0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7586" y="-517922"/>
            <a:ext cx="7768828" cy="2053828"/>
          </a:xfrm>
        </p:spPr>
        <p:txBody>
          <a:bodyPr lIns="64291" tIns="32146" rIns="134853" bIns="32146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accent1">
                    <a:tint val="83000"/>
                    <a:satMod val="150000"/>
                  </a:schemeClr>
                </a:solidFill>
              </a:rPr>
              <a:t>Cell Cycle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133475"/>
            <a:ext cx="8716963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7FCCBEF9-FE0A-4A81-B42E-3795E0DC1CAC}" type="slidenum">
              <a:rPr lang="en-US" sz="1000" smtClean="0"/>
              <a:pPr algn="l"/>
              <a:t>24</a:t>
            </a:fld>
            <a:endParaRPr lang="en-US" sz="1000" smtClean="0"/>
          </a:p>
        </p:txBody>
      </p:sp>
      <p:sp>
        <p:nvSpPr>
          <p:cNvPr id="32771" name="Rectangle 1"/>
          <p:cNvSpPr>
            <a:spLocks/>
          </p:cNvSpPr>
          <p:nvPr/>
        </p:nvSpPr>
        <p:spPr bwMode="auto">
          <a:xfrm>
            <a:off x="4116388" y="23813"/>
            <a:ext cx="1739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2100">
                <a:solidFill>
                  <a:srgbClr val="FFFFFF"/>
                </a:solidFill>
                <a:cs typeface="Arial" charset="0"/>
                <a:sym typeface="Arial" charset="0"/>
              </a:rPr>
              <a:t>- Cell Division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6" y="392906"/>
            <a:ext cx="7768828" cy="687586"/>
          </a:xfrm>
        </p:spPr>
        <p:txBody>
          <a:bodyPr lIns="64291" tIns="32146" rIns="134853" bIns="32146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The Cell Cycle</a:t>
            </a:r>
          </a:p>
        </p:txBody>
      </p:sp>
      <p:grpSp>
        <p:nvGrpSpPr>
          <p:cNvPr id="32773" name="Group 3"/>
          <p:cNvGrpSpPr>
            <a:grpSpLocks/>
          </p:cNvGrpSpPr>
          <p:nvPr/>
        </p:nvGrpSpPr>
        <p:grpSpPr bwMode="auto">
          <a:xfrm>
            <a:off x="652463" y="1465263"/>
            <a:ext cx="6338887" cy="4133850"/>
            <a:chOff x="0" y="0"/>
            <a:chExt cx="5680" cy="3704"/>
          </a:xfrm>
        </p:grpSpPr>
        <p:pic>
          <p:nvPicPr>
            <p:cNvPr id="3278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1" y="219"/>
              <a:ext cx="2929" cy="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3" y="0"/>
              <a:ext cx="2948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3" y="2141"/>
              <a:ext cx="2703" cy="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55"/>
              <a:ext cx="1394" cy="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" y="2403"/>
              <a:ext cx="1925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4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1223963"/>
            <a:ext cx="22050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400" y="687388"/>
            <a:ext cx="2981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820988"/>
            <a:ext cx="22939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4725" y="4875213"/>
            <a:ext cx="2540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0175" y="5537200"/>
            <a:ext cx="2232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35175" y="3032125"/>
            <a:ext cx="2541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5"/>
          <p:cNvSpPr>
            <a:spLocks/>
          </p:cNvSpPr>
          <p:nvPr/>
        </p:nvSpPr>
        <p:spPr bwMode="auto">
          <a:xfrm>
            <a:off x="457200" y="1219200"/>
            <a:ext cx="2097088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32781" name="Group 16"/>
          <p:cNvGrpSpPr>
            <a:grpSpLocks/>
          </p:cNvGrpSpPr>
          <p:nvPr/>
        </p:nvGrpSpPr>
        <p:grpSpPr bwMode="auto">
          <a:xfrm>
            <a:off x="1371600" y="685800"/>
            <a:ext cx="7772400" cy="5867400"/>
            <a:chOff x="109" y="68"/>
            <a:chExt cx="6963" cy="5257"/>
          </a:xfrm>
        </p:grpSpPr>
        <p:sp>
          <p:nvSpPr>
            <p:cNvPr id="32784" name="Rectangle 17"/>
            <p:cNvSpPr>
              <a:spLocks/>
            </p:cNvSpPr>
            <p:nvPr/>
          </p:nvSpPr>
          <p:spPr bwMode="auto">
            <a:xfrm>
              <a:off x="4341" y="68"/>
              <a:ext cx="2731" cy="1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Rectangle 18"/>
            <p:cNvSpPr>
              <a:spLocks/>
            </p:cNvSpPr>
            <p:nvPr/>
          </p:nvSpPr>
          <p:spPr bwMode="auto">
            <a:xfrm>
              <a:off x="5161" y="1821"/>
              <a:ext cx="1911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Rectangle 19"/>
            <p:cNvSpPr>
              <a:spLocks/>
            </p:cNvSpPr>
            <p:nvPr/>
          </p:nvSpPr>
          <p:spPr bwMode="auto">
            <a:xfrm>
              <a:off x="4341" y="3801"/>
              <a:ext cx="2555" cy="1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20"/>
            <p:cNvSpPr>
              <a:spLocks/>
            </p:cNvSpPr>
            <p:nvPr/>
          </p:nvSpPr>
          <p:spPr bwMode="auto">
            <a:xfrm>
              <a:off x="109" y="4415"/>
              <a:ext cx="2248" cy="9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2" name="Rectangle 21"/>
          <p:cNvSpPr>
            <a:spLocks/>
          </p:cNvSpPr>
          <p:nvPr/>
        </p:nvSpPr>
        <p:spPr bwMode="auto">
          <a:xfrm>
            <a:off x="2286000" y="2895600"/>
            <a:ext cx="2362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8609013" y="6473825"/>
            <a:ext cx="293687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5CD963B6-9EA8-406F-8CA2-9CE11228DC37}" type="slidenum">
              <a:rPr lang="en-US" sz="1300">
                <a:cs typeface="Arial" charset="0"/>
                <a:sym typeface="Arial" charset="0"/>
              </a:rPr>
              <a:pPr/>
              <a:t>24</a:t>
            </a:fld>
            <a:endParaRPr lang="en-US" sz="1300"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62912" cy="1066800"/>
          </a:xfrm>
        </p:spPr>
        <p:txBody>
          <a:bodyPr/>
          <a:lstStyle/>
          <a:p>
            <a:r>
              <a:rPr lang="en-US" b="1" u="sng" dirty="0" smtClean="0"/>
              <a:t>DNA in the Cell Cycle: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1752600"/>
          </a:xfrm>
        </p:spPr>
        <p:txBody>
          <a:bodyPr/>
          <a:lstStyle/>
          <a:p>
            <a:r>
              <a:rPr lang="en-US" dirty="0" smtClean="0"/>
              <a:t>It is most important to understand what is happening to the cell’s DNA during the cell cycle.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83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G1 (Gap 1) of Interphase:</a:t>
            </a:r>
            <a:endParaRPr lang="en-US" sz="2400" dirty="0" smtClean="0"/>
          </a:p>
          <a:p>
            <a:r>
              <a:rPr lang="en-US" sz="2400" dirty="0" smtClean="0"/>
              <a:t>DNA exists as very long strands wrapped </a:t>
            </a:r>
            <a:r>
              <a:rPr lang="en-US" sz="2400" dirty="0" smtClean="0"/>
              <a:t>around histone </a:t>
            </a:r>
            <a:r>
              <a:rPr lang="en-US" sz="2400" dirty="0" smtClean="0"/>
              <a:t>proteins.  This is called </a:t>
            </a:r>
            <a:r>
              <a:rPr lang="en-US" sz="2400" b="1" u="sng" dirty="0" smtClean="0"/>
              <a:t>Chromatin </a:t>
            </a:r>
            <a:r>
              <a:rPr lang="en-US" sz="2400" dirty="0" smtClean="0"/>
              <a:t> (like a bowl of spaghetti)</a:t>
            </a:r>
            <a:endParaRPr lang="en-US" sz="2400" b="1" u="sng" dirty="0" smtClean="0"/>
          </a:p>
          <a:p>
            <a:endParaRPr lang="en-US" sz="2400" b="1" u="sng" dirty="0"/>
          </a:p>
          <a:p>
            <a:r>
              <a:rPr lang="en-US" sz="2400" dirty="0" smtClean="0"/>
              <a:t>DNA is checked for errors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3" y="3962400"/>
            <a:ext cx="533704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86200" y="3733799"/>
            <a:ext cx="1371600" cy="2438400"/>
            <a:chOff x="4038600" y="3657600"/>
            <a:chExt cx="1371600" cy="2438400"/>
          </a:xfrm>
        </p:grpSpPr>
        <p:sp>
          <p:nvSpPr>
            <p:cNvPr id="6" name="Oval 5"/>
            <p:cNvSpPr/>
            <p:nvPr/>
          </p:nvSpPr>
          <p:spPr>
            <a:xfrm>
              <a:off x="4038600" y="4572000"/>
              <a:ext cx="1371600" cy="152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6" idx="0"/>
            </p:cNvCxnSpPr>
            <p:nvPr/>
          </p:nvCxnSpPr>
          <p:spPr>
            <a:xfrm>
              <a:off x="4343400" y="3657600"/>
              <a:ext cx="3810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7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73" y="2400300"/>
            <a:ext cx="3505200" cy="4201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419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 (Synthesis) of Interphase:</a:t>
            </a:r>
            <a:endParaRPr lang="en-US" sz="2400" dirty="0" smtClean="0"/>
          </a:p>
          <a:p>
            <a:r>
              <a:rPr lang="en-US" sz="2400" dirty="0" smtClean="0"/>
              <a:t>Each strand of chromatin (46 in humans) </a:t>
            </a:r>
            <a:r>
              <a:rPr lang="en-US" sz="2400" dirty="0" smtClean="0"/>
              <a:t>is copied.</a:t>
            </a:r>
            <a:endParaRPr lang="en-US" sz="2400" dirty="0" smtClean="0"/>
          </a:p>
          <a:p>
            <a:r>
              <a:rPr lang="en-US" sz="2400" dirty="0" smtClean="0"/>
              <a:t>This is called </a:t>
            </a:r>
            <a:r>
              <a:rPr lang="en-US" sz="2400" b="1" u="sng" dirty="0" smtClean="0"/>
              <a:t>replication</a:t>
            </a:r>
            <a:endParaRPr lang="en-US" sz="2400" dirty="0" smtClean="0"/>
          </a:p>
          <a:p>
            <a:endParaRPr lang="en-US" sz="2400" b="1" u="sng" dirty="0" smtClean="0"/>
          </a:p>
          <a:p>
            <a:r>
              <a:rPr lang="en-US" sz="2400" dirty="0" smtClean="0"/>
              <a:t>The 2 identical copies are now called </a:t>
            </a:r>
            <a:r>
              <a:rPr lang="en-US" sz="2400" b="1" u="sng" dirty="0" smtClean="0"/>
              <a:t>sister chromatids </a:t>
            </a:r>
            <a:r>
              <a:rPr lang="en-US" sz="2400" dirty="0" smtClean="0"/>
              <a:t>and are joined at the </a:t>
            </a:r>
            <a:r>
              <a:rPr lang="en-US" sz="2400" b="1" u="sng" dirty="0" smtClean="0"/>
              <a:t>centromere</a:t>
            </a:r>
            <a:endParaRPr lang="en-US" sz="24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2400300"/>
            <a:ext cx="1371600" cy="2271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1981200"/>
            <a:ext cx="992171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5171" y="19812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43200" y="618483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 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61841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 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0097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G2 (Gap 2) of Interphase:</a:t>
            </a:r>
            <a:endParaRPr lang="en-US" sz="2400" dirty="0" smtClean="0"/>
          </a:p>
          <a:p>
            <a:r>
              <a:rPr lang="en-US" sz="2400" dirty="0" smtClean="0"/>
              <a:t>All DNA is checked again to for proper </a:t>
            </a:r>
            <a:r>
              <a:rPr lang="en-US" sz="2400" b="1" u="sng" dirty="0" smtClean="0"/>
              <a:t>replication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Prophase of Mitosis:</a:t>
            </a:r>
            <a:endParaRPr lang="en-US" sz="2400" dirty="0" smtClean="0"/>
          </a:p>
          <a:p>
            <a:r>
              <a:rPr lang="en-US" sz="2400" dirty="0" smtClean="0"/>
              <a:t>Chromatin condenses into chromosomes (</a:t>
            </a:r>
            <a:r>
              <a:rPr lang="en-US" sz="2400" b="1" u="sng" dirty="0" smtClean="0"/>
              <a:t>sister chromatids</a:t>
            </a:r>
            <a:r>
              <a:rPr lang="en-US" sz="2400" dirty="0" smtClean="0"/>
              <a:t>)</a:t>
            </a:r>
            <a:endParaRPr lang="en-US" sz="24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905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114800" y="2286000"/>
            <a:ext cx="152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799" y="2530871"/>
            <a:ext cx="371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smtClean="0">
                <a:hlinkClick r:id="rId3"/>
              </a:rPr>
              <a:t>supercoiling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7035" y="3105835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smtClean="0">
                <a:hlinkClick r:id="rId4"/>
              </a:rPr>
              <a:t>supercoiling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54102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Sister chromatids attach to spindle fibers at the centromere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86200" y="5715000"/>
            <a:ext cx="3238500" cy="2594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632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Metaphase of Mitosis:</a:t>
            </a:r>
            <a:endParaRPr lang="en-US" sz="2400" dirty="0" smtClean="0"/>
          </a:p>
          <a:p>
            <a:r>
              <a:rPr lang="en-US" sz="2400" b="1" u="sng" dirty="0" smtClean="0"/>
              <a:t>sister chromatids</a:t>
            </a:r>
            <a:r>
              <a:rPr lang="en-US" sz="2400" dirty="0"/>
              <a:t> </a:t>
            </a:r>
            <a:r>
              <a:rPr lang="en-US" sz="2400" dirty="0" smtClean="0"/>
              <a:t>are lined up at middle of cell</a:t>
            </a:r>
            <a:endParaRPr lang="en-US" sz="2400" b="1" u="sng" dirty="0"/>
          </a:p>
        </p:txBody>
      </p:sp>
      <p:pic>
        <p:nvPicPr>
          <p:cNvPr id="5" name="Picture 1" descr="metaphse 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3945" y="3962400"/>
            <a:ext cx="632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Anaphase of Mitosis:</a:t>
            </a:r>
            <a:endParaRPr lang="en-US" sz="2400" dirty="0" smtClean="0"/>
          </a:p>
          <a:p>
            <a:r>
              <a:rPr lang="en-US" sz="2400" b="1" u="sng" dirty="0" smtClean="0"/>
              <a:t>sister chromatids</a:t>
            </a:r>
            <a:r>
              <a:rPr lang="en-US" sz="2400" dirty="0"/>
              <a:t> </a:t>
            </a:r>
            <a:r>
              <a:rPr lang="en-US" sz="2400" dirty="0" smtClean="0"/>
              <a:t>are pulled apart into individual </a:t>
            </a:r>
            <a:r>
              <a:rPr lang="en-US" sz="2400" dirty="0" err="1" smtClean="0"/>
              <a:t>chomosomes</a:t>
            </a:r>
            <a:endParaRPr lang="en-US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37345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800" y="381000"/>
            <a:ext cx="7442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Telophase of </a:t>
            </a:r>
            <a:r>
              <a:rPr lang="en-US" sz="2800" b="1" u="sng" dirty="0" smtClean="0"/>
              <a:t>Mitosis and Cytokinesis:</a:t>
            </a:r>
            <a:endParaRPr lang="en-US" sz="2400" dirty="0" smtClean="0"/>
          </a:p>
          <a:p>
            <a:r>
              <a:rPr lang="en-US" sz="2400" dirty="0" smtClean="0"/>
              <a:t>Chromosomes relax back into chromatin and new cell goes into interphase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99" y="1905001"/>
            <a:ext cx="422046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00806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Why do animals shed their skin?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u="sng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t="20163" b="19890"/>
          <a:stretch>
            <a:fillRect/>
          </a:stretch>
        </p:blipFill>
        <p:spPr bwMode="auto">
          <a:xfrm>
            <a:off x="1143000" y="1828800"/>
            <a:ext cx="37338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09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058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kern="0" dirty="0">
                <a:latin typeface="Century Gothic"/>
                <a:ea typeface="+mj-ea"/>
                <a:cs typeface="+mj-cs"/>
                <a:sym typeface="Century Gothic" charset="0"/>
              </a:rPr>
              <a:t>The process of asexual reproduction begins after a sperm fertilizes an egg.</a:t>
            </a:r>
            <a:endParaRPr lang="en-US" sz="48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3810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601200" cy="38862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effectLst/>
              </a:rPr>
              <a:t>Three reasons why cells reproduce by asexual reproduction: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1.  Growth</a:t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2.  Repair</a:t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3.  Replacement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5363" name="Picture 8" descr="http://content.revolutionhealth.com/contentimages/images-image_popup-ba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4495800"/>
            <a:ext cx="419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Skin cancer - the abnormal growth of skin cells - most often develops on skin exposed to the sun.  </a:t>
            </a:r>
          </a:p>
          <a:p>
            <a:endParaRPr lang="en-US"/>
          </a:p>
          <a:p>
            <a:r>
              <a:rPr lang="en-US"/>
              <a:t>Cell that reproduce by asexual reproduction reproduce constantly.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5" y="2438400"/>
            <a:ext cx="4502150" cy="37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40145" y="0"/>
            <a:ext cx="8534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CCFF33"/>
                </a:solidFill>
                <a:latin typeface="Arial"/>
                <a:ea typeface="+mj-ea"/>
                <a:cs typeface="Arial"/>
              </a:rPr>
              <a:t>Cell Cycle</a:t>
            </a:r>
            <a:endParaRPr lang="en-US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-20972" y="609600"/>
            <a:ext cx="5031557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INTERPHASE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Cell is either at rest or preparing to divide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3 parts</a:t>
            </a:r>
            <a:endParaRPr lang="en-US" sz="3600" dirty="0"/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MITOSIS and Cytokinesis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Cell is actively dividing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3600" dirty="0" smtClean="0"/>
              <a:t>4 parts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err="1" smtClean="0">
                <a:solidFill>
                  <a:schemeClr val="tx1"/>
                </a:solidFill>
                <a:effectLst/>
              </a:rPr>
              <a:t>Interphase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occurs </a:t>
            </a:r>
            <a:r>
              <a:rPr lang="en-US" b="1" u="sng" dirty="0" smtClean="0">
                <a:solidFill>
                  <a:schemeClr val="tx1"/>
                </a:solidFill>
                <a:effectLst/>
              </a:rPr>
              <a:t>before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mitosis begins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76400"/>
            <a:ext cx="9144000" cy="2438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Chromosomes are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copied</a:t>
            </a:r>
            <a:r>
              <a:rPr lang="en-US" dirty="0" smtClean="0"/>
              <a:t> (# doubles)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Chromosomes appear threadlike (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chromatin</a:t>
            </a:r>
            <a:r>
              <a:rPr lang="en-US" dirty="0" smtClean="0"/>
              <a:t>)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but each chromosome and its copy(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sister</a:t>
            </a:r>
            <a:r>
              <a:rPr lang="en-US" dirty="0" smtClean="0"/>
              <a:t> chromosome) are attached “sister chromatids” at end of this phase</a:t>
            </a:r>
            <a:endParaRPr lang="en-US" dirty="0"/>
          </a:p>
        </p:txBody>
      </p:sp>
      <p:pic>
        <p:nvPicPr>
          <p:cNvPr id="18434" name="Picture 2" descr="http://www.ccs.k12.in.us/chsBS/kons/kons/interphase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324879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18439" name="Picture 12" descr="animal_inter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681288"/>
            <a:ext cx="3429000" cy="3429000"/>
          </a:xfrm>
          <a:noFill/>
        </p:spPr>
      </p:pic>
      <p:pic>
        <p:nvPicPr>
          <p:cNvPr id="18440" name="Picture 13" descr="plant_inter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100" y="2681288"/>
            <a:ext cx="3429000" cy="3429000"/>
          </a:xfrm>
          <a:noFill/>
        </p:spPr>
      </p:pic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6764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-24618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5C8FE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C8FE9"/>
                </a:solidFill>
                <a:latin typeface="Century Gothic" pitchFamily="34" charset="0"/>
              </a:defRPr>
            </a:lvl9pPr>
          </a:lstStyle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57747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The 3 parts of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interphase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 are: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Gap 1 (G1)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noProof="0" dirty="0" smtClean="0">
                <a:solidFill>
                  <a:srgbClr val="DA1F28"/>
                </a:solidFill>
              </a:rPr>
              <a:t>-cell grows larger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Synthesis (S)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smtClean="0">
                <a:solidFill>
                  <a:srgbClr val="DA1F28"/>
                </a:solidFill>
              </a:rPr>
              <a:t>-all DNA is copied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Gap 2 (G2)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smtClean="0">
                <a:solidFill>
                  <a:srgbClr val="DA1F28"/>
                </a:solidFill>
              </a:rPr>
              <a:t>-cell grows larger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-new organelles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</a:rPr>
              <a:t> produced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kern="0" noProof="0" dirty="0" smtClean="0">
                <a:solidFill>
                  <a:srgbClr val="DA1F28"/>
                </a:solidFill>
              </a:rPr>
              <a:t>	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46540" cy="33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1166</TotalTime>
  <Words>610</Words>
  <Application>Microsoft Office PowerPoint</Application>
  <PresentationFormat>On-screen Show (4:3)</PresentationFormat>
  <Paragraphs>144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Century Gothic</vt:lpstr>
      <vt:lpstr>Comic Sans MS</vt:lpstr>
      <vt:lpstr>Lucida Grande</vt:lpstr>
      <vt:lpstr>Times New Roman</vt:lpstr>
      <vt:lpstr>Verdana</vt:lpstr>
      <vt:lpstr>Wingdings 2</vt:lpstr>
      <vt:lpstr>Verve</vt:lpstr>
      <vt:lpstr>PowerPoint Presentation</vt:lpstr>
      <vt:lpstr>PowerPoint Presentation</vt:lpstr>
      <vt:lpstr>Why do animals shed their skin?</vt:lpstr>
      <vt:lpstr>PowerPoint Presentation</vt:lpstr>
      <vt:lpstr>Three reasons why cells reproduce by asexual reproduction:                    1.  Growth                   2.  Repair                   3.  Replacement</vt:lpstr>
      <vt:lpstr>PowerPoint Presentation</vt:lpstr>
      <vt:lpstr>Interphase  occurs before mitosis begins</vt:lpstr>
      <vt:lpstr>Interphase</vt:lpstr>
      <vt:lpstr>PowerPoint Presentation</vt:lpstr>
      <vt:lpstr>PowerPoint Presentation</vt:lpstr>
      <vt:lpstr>Prophase  1st step in Mitosis</vt:lpstr>
      <vt:lpstr>Prophase</vt:lpstr>
      <vt:lpstr>Metaphase   2nd step in Mitosis</vt:lpstr>
      <vt:lpstr>Metaphase</vt:lpstr>
      <vt:lpstr>Anaphase  3rd step in Mitosis</vt:lpstr>
      <vt:lpstr>Anaphase</vt:lpstr>
      <vt:lpstr>Telophase  4th step in Mitosis</vt:lpstr>
      <vt:lpstr>Telophase</vt:lpstr>
      <vt:lpstr>Cytokinesis occurs after mitosis!  </vt:lpstr>
      <vt:lpstr>PowerPoint Presentation</vt:lpstr>
      <vt:lpstr>PowerPoint Presentation</vt:lpstr>
      <vt:lpstr>REMEMBER!</vt:lpstr>
      <vt:lpstr>Cell Cycle</vt:lpstr>
      <vt:lpstr>The Cell Cycle</vt:lpstr>
      <vt:lpstr>DNA in the Cell Cycle: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Peterson, Eric</cp:lastModifiedBy>
  <cp:revision>82</cp:revision>
  <dcterms:created xsi:type="dcterms:W3CDTF">2008-01-26T20:03:50Z</dcterms:created>
  <dcterms:modified xsi:type="dcterms:W3CDTF">2015-02-09T16:14:17Z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TC011424121033</vt:lpwstr>
  </property>
</Properties>
</file>