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325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5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325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26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326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28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328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30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330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30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331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331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31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AB91D26-6C53-4D02-A3BF-6A7E8DE43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B0393-AF5D-4C8F-8EA9-CA95C20EE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D77D6-A27D-46FC-BC20-CE8D2FE181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F82284-57BD-487C-8AFD-F6220E52F7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10283-BE8C-4B8F-9B28-C868C75F7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DCEDA-A32D-40E4-A4F3-A7EF9E968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16216-00D2-42C3-92FD-7388A88FB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23550-D982-4F69-A6BA-F02AEB216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DCE91-B8B4-4C5E-B42F-DC634FD0F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E59A2-6027-46D1-9779-B63029E8D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3C04D-3F21-4157-95A8-C76A287DA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1495E-5DEE-4642-BAB0-19D359FA6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2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223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4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224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226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7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227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28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228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8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8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9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22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9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9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229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229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A744B3D-5100-4B00-87F5-8C24D9423DC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rs.yahoo.com/S=96062883/K=cell/v=2/l=IVI/*-http:/www.nigms.nih.gov/anniversary/discovery/images/cell.jpg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rs.yahoo.com/S=96062883/K=microscope/v=2/l=IVI/*-http:/www.sru.edu/depts/cisba/compsci/dailey/public/machines/microscope.gif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rs.yahoo.com/S=96062883/K=plants/v=2/l=IVI/*-http:/www.oxfam.org.uk/coolplanet/ontheline/explore/nature/rainforest/images/plants.jpg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rs.yahoo.com/S=96062883/K=animal/v=2/l=IVI/*-http:/www.gencourt.state.nh.us/senate/images/animal.jpg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r>
              <a:rPr lang="en-US" sz="6600"/>
              <a:t>Students Will: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summarize the contributions scientists have made toward the cell theory </a:t>
            </a:r>
          </a:p>
          <a:p>
            <a:r>
              <a:rPr lang="en-US" sz="4400"/>
              <a:t> state the cell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dirty="0" smtClean="0"/>
              <a:t>Cell Differentiation: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1066800"/>
          </a:xfrm>
        </p:spPr>
        <p:txBody>
          <a:bodyPr/>
          <a:lstStyle/>
          <a:p>
            <a:r>
              <a:rPr lang="en-US" u="sng" dirty="0" smtClean="0"/>
              <a:t>Differentiation: </a:t>
            </a:r>
            <a:r>
              <a:rPr lang="en-US" dirty="0" smtClean="0"/>
              <a:t>cells becoming specialized to perform different jobs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52400" y="2286000"/>
            <a:ext cx="8991600" cy="2128852"/>
            <a:chOff x="152400" y="2286000"/>
            <a:chExt cx="8991600" cy="2128852"/>
          </a:xfrm>
        </p:grpSpPr>
        <p:pic>
          <p:nvPicPr>
            <p:cNvPr id="61442" name="Picture 2" descr="http://activebodyreadymind.com/images/Nerv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2286000"/>
              <a:ext cx="1676399" cy="2128852"/>
            </a:xfrm>
            <a:prstGeom prst="rect">
              <a:avLst/>
            </a:prstGeom>
            <a:noFill/>
          </p:spPr>
        </p:pic>
        <p:pic>
          <p:nvPicPr>
            <p:cNvPr id="61444" name="Picture 4" descr="http://singularityhub.com/wp-content/uploads/2008/08/red-blood-cells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43400" y="2362200"/>
              <a:ext cx="1981200" cy="1981201"/>
            </a:xfrm>
            <a:prstGeom prst="rect">
              <a:avLst/>
            </a:prstGeom>
            <a:noFill/>
          </p:spPr>
        </p:pic>
        <p:pic>
          <p:nvPicPr>
            <p:cNvPr id="61446" name="Picture 6" descr="https://www.ostrichesonline.com/pictures/general/040415omlette-big0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69636" y="2438400"/>
              <a:ext cx="2774364" cy="1833682"/>
            </a:xfrm>
            <a:prstGeom prst="rect">
              <a:avLst/>
            </a:prstGeom>
            <a:noFill/>
          </p:spPr>
        </p:pic>
        <p:pic>
          <p:nvPicPr>
            <p:cNvPr id="61448" name="Picture 8" descr="http://legacy.owensboro.kctcs.edu/gcaplan/anat/images/Image425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05000" y="2438400"/>
              <a:ext cx="2336800" cy="1752600"/>
            </a:xfrm>
            <a:prstGeom prst="rect">
              <a:avLst/>
            </a:prstGeom>
            <a:noFill/>
          </p:spPr>
        </p:pic>
      </p:grpSp>
      <p:grpSp>
        <p:nvGrpSpPr>
          <p:cNvPr id="12" name="Group 11"/>
          <p:cNvGrpSpPr/>
          <p:nvPr/>
        </p:nvGrpSpPr>
        <p:grpSpPr>
          <a:xfrm>
            <a:off x="381000" y="4648200"/>
            <a:ext cx="8610600" cy="2062644"/>
            <a:chOff x="381000" y="4648200"/>
            <a:chExt cx="8610600" cy="2062644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381000" y="4648200"/>
              <a:ext cx="60960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Ø"/>
                <a:tabLst/>
                <a:defRPr/>
              </a:pPr>
              <a:r>
                <a:rPr kumimoji="0" lang="en-US" sz="3200" b="0" i="0" u="sng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Stem cells:</a:t>
              </a:r>
              <a:r>
                <a:rPr kumimoji="0" lang="en-US" sz="3200" b="0" i="0" u="sng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 Cells that</a:t>
              </a:r>
              <a:r>
                <a:rPr kumimoji="0" lang="en-US" sz="32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 have NOT differentiated yet (can become anything)</a:t>
              </a:r>
              <a:endPara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61450" name="Picture 10" descr="http://www.mtholyoke.edu/courses/rfink/Bio305/alex%20heather%20blastul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77000" y="4735374"/>
              <a:ext cx="2514600" cy="197547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3048000"/>
          </a:xfrm>
        </p:spPr>
        <p:txBody>
          <a:bodyPr/>
          <a:lstStyle/>
          <a:p>
            <a:r>
              <a:rPr lang="en-US" dirty="0" smtClean="0"/>
              <a:t>Cells have “little organs” called-</a:t>
            </a:r>
          </a:p>
          <a:p>
            <a:endParaRPr lang="en-US" dirty="0" smtClean="0"/>
          </a:p>
          <a:p>
            <a:r>
              <a:rPr lang="en-US" dirty="0" smtClean="0"/>
              <a:t>ORGANELLES!</a:t>
            </a:r>
          </a:p>
          <a:p>
            <a:pPr>
              <a:buNone/>
            </a:pPr>
            <a:r>
              <a:rPr lang="en-US" dirty="0" smtClean="0"/>
              <a:t>	(See cell organelle assignment for their functions)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Questions...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4000"/>
              <a:t>Who used the first microscope?</a:t>
            </a:r>
          </a:p>
          <a:p>
            <a:r>
              <a:rPr lang="en-US" sz="4000"/>
              <a:t>Who said that plants were made of cells</a:t>
            </a:r>
          </a:p>
          <a:p>
            <a:r>
              <a:rPr lang="en-US" sz="4000"/>
              <a:t>Who coined the term “cell”? </a:t>
            </a:r>
          </a:p>
          <a:p>
            <a:r>
              <a:rPr lang="en-US" sz="4000"/>
              <a:t>Who said that all animals were made of cells?</a:t>
            </a:r>
          </a:p>
          <a:p>
            <a:r>
              <a:rPr lang="en-US" sz="4000"/>
              <a:t>Who said that cells must come from existing cells?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the cell theory...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sz="4400" dirty="0" smtClean="0">
                <a:solidFill>
                  <a:srgbClr val="FFFF00"/>
                </a:solidFill>
              </a:rPr>
              <a:t>ALL organisms are made of one or more cells</a:t>
            </a:r>
            <a:r>
              <a:rPr lang="en-US" sz="4400" dirty="0" smtClean="0"/>
              <a:t>.</a:t>
            </a:r>
            <a:endParaRPr lang="en-US" sz="4400" dirty="0"/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sz="4400" dirty="0">
                <a:solidFill>
                  <a:schemeClr val="hlink"/>
                </a:solidFill>
              </a:rPr>
              <a:t>The cell is the basic unit </a:t>
            </a:r>
            <a:r>
              <a:rPr lang="en-US" sz="4400" dirty="0" smtClean="0">
                <a:solidFill>
                  <a:schemeClr val="hlink"/>
                </a:solidFill>
              </a:rPr>
              <a:t>of structure and function in an organism</a:t>
            </a:r>
            <a:r>
              <a:rPr lang="en-US" sz="4400" dirty="0" smtClean="0"/>
              <a:t>.</a:t>
            </a:r>
            <a:endParaRPr lang="en-US" sz="4400" dirty="0"/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sz="4400" dirty="0">
                <a:solidFill>
                  <a:schemeClr val="tx2"/>
                </a:solidFill>
              </a:rPr>
              <a:t>All cells arise from pre-existing cells</a:t>
            </a:r>
            <a:r>
              <a:rPr lang="en-US" sz="4400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525713"/>
            <a:ext cx="7772400" cy="903287"/>
          </a:xfrm>
        </p:spPr>
        <p:txBody>
          <a:bodyPr/>
          <a:lstStyle/>
          <a:p>
            <a:r>
              <a:rPr lang="en-US"/>
              <a:t>Early Scientists’ Contributions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Robert Hooke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800"/>
              <a:t>Coined the term “</a:t>
            </a:r>
            <a:r>
              <a:rPr lang="en-US" sz="4800">
                <a:solidFill>
                  <a:schemeClr val="hlink"/>
                </a:solidFill>
              </a:rPr>
              <a:t>cell</a:t>
            </a:r>
            <a:r>
              <a:rPr lang="en-US" sz="4800"/>
              <a:t>”</a:t>
            </a:r>
          </a:p>
          <a:p>
            <a:pPr>
              <a:buFont typeface="Wingdings" pitchFamily="2" charset="2"/>
              <a:buNone/>
            </a:pPr>
            <a:endParaRPr lang="en-US" sz="4000"/>
          </a:p>
        </p:txBody>
      </p:sp>
      <p:pic>
        <p:nvPicPr>
          <p:cNvPr id="27653" name="Picture 5" descr="cell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91000" y="1981200"/>
            <a:ext cx="4610100" cy="457835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Anton van Leeuwenhoek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First</a:t>
            </a:r>
            <a:r>
              <a:rPr lang="en-US" sz="4800"/>
              <a:t> </a:t>
            </a:r>
            <a:r>
              <a:rPr lang="en-US" sz="4800">
                <a:solidFill>
                  <a:schemeClr val="hlink"/>
                </a:solidFill>
              </a:rPr>
              <a:t>compound light microscope</a:t>
            </a:r>
          </a:p>
        </p:txBody>
      </p:sp>
      <p:pic>
        <p:nvPicPr>
          <p:cNvPr id="26630" name="Picture 6" descr="microscope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2413" y="1600200"/>
            <a:ext cx="3554412" cy="5038725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Matthias Schlieden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800"/>
              <a:t>All </a:t>
            </a:r>
            <a:r>
              <a:rPr lang="en-US" sz="4800">
                <a:solidFill>
                  <a:schemeClr val="hlink"/>
                </a:solidFill>
              </a:rPr>
              <a:t>plants</a:t>
            </a:r>
            <a:r>
              <a:rPr lang="en-US" sz="4800"/>
              <a:t> are made of cells</a:t>
            </a:r>
          </a:p>
        </p:txBody>
      </p:sp>
      <p:pic>
        <p:nvPicPr>
          <p:cNvPr id="28677" name="Picture 5" descr="plants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295400"/>
            <a:ext cx="3829050" cy="533400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Theodor Schwann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400"/>
              <a:t>All </a:t>
            </a:r>
            <a:r>
              <a:rPr lang="en-US" sz="4400">
                <a:solidFill>
                  <a:schemeClr val="hlink"/>
                </a:solidFill>
              </a:rPr>
              <a:t>animals</a:t>
            </a:r>
            <a:r>
              <a:rPr lang="en-US" sz="4400"/>
              <a:t> are made of cells</a:t>
            </a:r>
          </a:p>
        </p:txBody>
      </p:sp>
      <p:pic>
        <p:nvPicPr>
          <p:cNvPr id="29701" name="Picture 5" descr="animal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91000" y="1954213"/>
            <a:ext cx="4572000" cy="4494212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Rudolf Virchow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800"/>
              <a:t>Cells can </a:t>
            </a:r>
            <a:r>
              <a:rPr lang="en-US" sz="4800">
                <a:solidFill>
                  <a:srgbClr val="FFFF00"/>
                </a:solidFill>
              </a:rPr>
              <a:t>only</a:t>
            </a:r>
            <a:r>
              <a:rPr lang="en-US" sz="4800"/>
              <a:t> arise from </a:t>
            </a:r>
            <a:r>
              <a:rPr lang="en-US" sz="4800">
                <a:solidFill>
                  <a:schemeClr val="hlink"/>
                </a:solidFill>
              </a:rPr>
              <a:t>pre-existing cells</a:t>
            </a:r>
          </a:p>
        </p:txBody>
      </p:sp>
      <p:pic>
        <p:nvPicPr>
          <p:cNvPr id="30725" name="Picture 5" descr="cell_division_sen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47800"/>
            <a:ext cx="2930525" cy="52054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r>
              <a:rPr lang="en-US" sz="6600"/>
              <a:t>Cell Theory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cell is the basic unit of </a:t>
            </a:r>
            <a:r>
              <a:rPr lang="en-US" sz="4400" dirty="0" smtClean="0">
                <a:solidFill>
                  <a:srgbClr val="FFFF00"/>
                </a:solidFill>
              </a:rPr>
              <a:t>life</a:t>
            </a:r>
            <a:r>
              <a:rPr lang="en-US" sz="4400" dirty="0" smtClean="0"/>
              <a:t>.</a:t>
            </a:r>
            <a:endParaRPr lang="en-US" sz="4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400" dirty="0" smtClean="0">
                <a:solidFill>
                  <a:schemeClr val="hlink"/>
                </a:solidFill>
              </a:rPr>
              <a:t>All living things are made of </a:t>
            </a:r>
            <a:r>
              <a:rPr lang="en-US" sz="4400" dirty="0" smtClean="0">
                <a:solidFill>
                  <a:schemeClr val="hlink"/>
                </a:solidFill>
              </a:rPr>
              <a:t>one or more cells</a:t>
            </a:r>
            <a:r>
              <a:rPr lang="en-US" sz="4400" dirty="0" smtClean="0"/>
              <a:t>.</a:t>
            </a:r>
            <a:endParaRPr lang="en-US" sz="4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400" dirty="0">
                <a:solidFill>
                  <a:schemeClr val="tx2"/>
                </a:solidFill>
              </a:rPr>
              <a:t>All cells arise from pre-existing cells</a:t>
            </a:r>
            <a:r>
              <a:rPr lang="en-US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90600"/>
          </a:xfrm>
        </p:spPr>
        <p:txBody>
          <a:bodyPr/>
          <a:lstStyle/>
          <a:p>
            <a:r>
              <a:rPr lang="en-US" dirty="0" smtClean="0"/>
              <a:t>Prokaryote vs. Eukaryote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458200" cy="1905000"/>
          </a:xfrm>
        </p:spPr>
        <p:txBody>
          <a:bodyPr/>
          <a:lstStyle/>
          <a:p>
            <a:r>
              <a:rPr lang="en-US" dirty="0" smtClean="0"/>
              <a:t>Prokaryotes= Cells </a:t>
            </a:r>
            <a:r>
              <a:rPr lang="en-US" b="1" dirty="0" smtClean="0"/>
              <a:t>WITHOUT</a:t>
            </a:r>
            <a:r>
              <a:rPr lang="en-US" dirty="0" smtClean="0"/>
              <a:t> a cell nucleus</a:t>
            </a:r>
          </a:p>
          <a:p>
            <a:pPr lvl="1"/>
            <a:r>
              <a:rPr lang="en-US" dirty="0" smtClean="0"/>
              <a:t>DNA floats freely in the cell</a:t>
            </a:r>
          </a:p>
          <a:p>
            <a:pPr lvl="1"/>
            <a:r>
              <a:rPr lang="en-US" b="1" dirty="0" smtClean="0"/>
              <a:t>BACTERIA</a:t>
            </a:r>
            <a:r>
              <a:rPr lang="en-US" dirty="0" smtClean="0">
                <a:effectLst/>
              </a:rPr>
              <a:t> are prokaryotes (and are very tiny)</a:t>
            </a:r>
            <a:endParaRPr lang="en-US" dirty="0">
              <a:effectLst/>
            </a:endParaRPr>
          </a:p>
          <a:p>
            <a:pPr lvl="1"/>
            <a:endParaRPr lang="en-US" b="1" dirty="0" smtClean="0">
              <a:effectLst/>
            </a:endParaRPr>
          </a:p>
          <a:p>
            <a:pPr lvl="1"/>
            <a:endParaRPr lang="en-US" b="1" dirty="0" smtClean="0">
              <a:effectLst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27432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Eukaryotes= Cells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b="1" kern="0" dirty="0" smtClean="0">
                <a:latin typeface="+mn-lt"/>
              </a:rPr>
              <a:t>DNA organized into cell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nucleus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tabLst/>
              <a:defRPr/>
            </a:pPr>
            <a:r>
              <a:rPr lang="en-US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plants and animals are eukaryotes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MUCH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larger than tiny prokaryotes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62466" name="Picture 2" descr="http://image.wistatutor.com/content/cell-structure/prokaryote-and-eukaryote-cel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791075"/>
            <a:ext cx="4238625" cy="2066925"/>
          </a:xfrm>
          <a:prstGeom prst="rect">
            <a:avLst/>
          </a:prstGeom>
          <a:noFill/>
        </p:spPr>
      </p:pic>
      <p:pic>
        <p:nvPicPr>
          <p:cNvPr id="62468" name="Picture 4" descr="http://www.succeed.ufl.edu/content/abe2062/lect/lect_06/bacsi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876800"/>
            <a:ext cx="3022927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3265</TotalTime>
  <Words>252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Ripple</vt:lpstr>
      <vt:lpstr>Students Will:</vt:lpstr>
      <vt:lpstr>Early Scientists’ Contributions</vt:lpstr>
      <vt:lpstr>Robert Hooke</vt:lpstr>
      <vt:lpstr>Anton van Leeuwenhoek</vt:lpstr>
      <vt:lpstr>Matthias Schlieden</vt:lpstr>
      <vt:lpstr>Theodor Schwann</vt:lpstr>
      <vt:lpstr>Rudolf Virchow</vt:lpstr>
      <vt:lpstr>Cell Theory</vt:lpstr>
      <vt:lpstr>Prokaryote vs. Eukaryote</vt:lpstr>
      <vt:lpstr>Cell Differentiation:</vt:lpstr>
      <vt:lpstr>PowerPoint Presentation</vt:lpstr>
      <vt:lpstr>Questions...</vt:lpstr>
      <vt:lpstr>State the cell theory...</vt:lpstr>
    </vt:vector>
  </TitlesOfParts>
  <Company>Rightler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Objective</dc:title>
  <dc:creator>Michelle E. Rightler</dc:creator>
  <cp:lastModifiedBy>Peterson, Eric</cp:lastModifiedBy>
  <cp:revision>164</cp:revision>
  <cp:lastPrinted>1601-01-01T00:00:00Z</cp:lastPrinted>
  <dcterms:created xsi:type="dcterms:W3CDTF">2002-10-16T13:41:28Z</dcterms:created>
  <dcterms:modified xsi:type="dcterms:W3CDTF">2013-11-21T18:57:51Z</dcterms:modified>
</cp:coreProperties>
</file>