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7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AEFC-D444-41C7-BDF7-AA33AD003DE4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ABEF-24EB-468E-8991-DF81D9510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F53E52-1B08-944E-B3D0-75D5830C4282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0EE69-66EE-5E47-930E-3DFD6283D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DD51-7180-C34E-930A-A909F915A783}" type="slidenum">
              <a:rPr lang="en-US"/>
              <a:pPr/>
              <a:t>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06968-BD1B-3A41-A55E-5DE1F30D09CB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6270D-1BBB-7744-AA47-C5C839337577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AA29-F97B-3A4A-B115-90E5D862F9D6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BB78B-8F76-7A45-80B7-DDD8E48AB6FD}" type="slidenum">
              <a:rPr lang="en-US"/>
              <a:pPr/>
              <a:t>14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620F4-220B-7C45-B6D3-4B2A69C1CF95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2C9B9-B068-6248-BABD-EE83003105AD}" type="slidenum">
              <a:rPr lang="en-US"/>
              <a:pPr/>
              <a:t>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CCB52-582A-5A48-A439-16E88745B0AD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http://www.gwu.edu/~darwin/BiSc150/One/rose.GIF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8049F-0ACB-1842-B14D-F9BB3FAEF1D3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http://www.gwu.edu/~darwin/BiSc150/One/rose.GIF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12131-130A-3547-A2FD-63783CEA71AD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5F5DB-319C-3C49-8628-1C997DCE9F8E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http://www.ccs.k12.in.us/chsteachers/Amayhew/Biology%20Notes/beyond%20dominance%20notes_files/image004.jpg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2EE9E-9A48-9045-A5E6-DB3B8F6452B7}" type="slidenum">
              <a:rPr lang="en-US"/>
              <a:pPr/>
              <a:t>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C3AC1-A4AA-6847-8C20-0145A0679300}" type="slidenum">
              <a:rPr lang="en-US"/>
              <a:pPr/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FAB06C34-797A-5C4B-8A54-0559C2878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EF2F45-0793-2645-8A40-66C81FB78288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9C6982-63A0-9046-B3EB-77A323C6C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affiliates.allposters.com/link/redirect.asp?aid=455226&amp;c=c&amp;search=132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2751" y="501804"/>
            <a:ext cx="6322742" cy="3980985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Exceptions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Basic </a:t>
            </a: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Mendelian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Rules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(complex inheritance)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Multiple Alleles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this pattern of inheritance, </a:t>
            </a:r>
            <a:r>
              <a:rPr lang="en-US" b="1" dirty="0" smtClean="0">
                <a:solidFill>
                  <a:srgbClr val="C00000"/>
                </a:solidFill>
              </a:rPr>
              <a:t>the genes have more than _____ alleles controlling them </a:t>
            </a:r>
            <a:r>
              <a:rPr lang="en-US" b="1" dirty="0" smtClean="0"/>
              <a:t>and </a:t>
            </a:r>
            <a:r>
              <a:rPr lang="en-US" b="1" dirty="0"/>
              <a:t>are therefore said to have multiple alleles.  </a:t>
            </a:r>
            <a:r>
              <a:rPr lang="en-US" b="1" dirty="0">
                <a:solidFill>
                  <a:srgbClr val="C00000"/>
                </a:solidFill>
              </a:rPr>
              <a:t>No individual has more than _____ alleles, but there are more than _____ possible alleles in a population, so a ______ will be expressed in more than two forms.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1843881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62100" y="2609199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214687" y="2898918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922760" y="2898918"/>
            <a:ext cx="1143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Multiple Alleles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382000" cy="48339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Blood type in humans is an example of this inheritance pattern.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The ______ different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blood groups: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A, B, O, and AB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Are produced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by ______ different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alleles: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A, B, and O</a:t>
            </a:r>
          </a:p>
          <a:p>
            <a:pPr>
              <a:lnSpc>
                <a:spcPct val="90000"/>
              </a:lnSpc>
              <a:buFont typeface="Wingdings" pitchFamily="-109" charset="2"/>
              <a:buNone/>
            </a:pPr>
            <a:endParaRPr lang="en-US" sz="2600" b="1" dirty="0"/>
          </a:p>
        </p:txBody>
      </p:sp>
      <p:graphicFrame>
        <p:nvGraphicFramePr>
          <p:cNvPr id="91212" name="Group 76"/>
          <p:cNvGraphicFramePr>
            <a:graphicFrameLocks noGrp="1"/>
          </p:cNvGraphicFramePr>
          <p:nvPr>
            <p:ph sz="half" idx="2"/>
          </p:nvPr>
        </p:nvGraphicFramePr>
        <p:xfrm>
          <a:off x="5715000" y="2438400"/>
          <a:ext cx="3048000" cy="3616326"/>
        </p:xfrm>
        <a:graphic>
          <a:graphicData uri="http://schemas.openxmlformats.org/drawingml/2006/table">
            <a:tbl>
              <a:tblPr/>
              <a:tblGrid>
                <a:gridCol w="1416050"/>
                <a:gridCol w="1631950"/>
              </a:tblGrid>
              <a:tr h="723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Phenotype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AA or AO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BB or 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AB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9" charset="0"/>
                        </a:rPr>
                        <a:t>OO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937216" y="2668250"/>
            <a:ext cx="1143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524000" y="4861719"/>
            <a:ext cx="1447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1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Multiple Alleles</a:t>
            </a:r>
          </a:p>
        </p:txBody>
      </p:sp>
      <p:sp>
        <p:nvSpPr>
          <p:cNvPr id="96283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620000" cy="4724400"/>
          </a:xfrm>
        </p:spPr>
        <p:txBody>
          <a:bodyPr/>
          <a:lstStyle/>
          <a:p>
            <a:r>
              <a:rPr lang="en-US" sz="2600"/>
              <a:t>Examples of Blood type crosses</a:t>
            </a:r>
          </a:p>
        </p:txBody>
      </p:sp>
      <p:pic>
        <p:nvPicPr>
          <p:cNvPr id="96285" name="Picture 29" descr="bloodtype_cro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8229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 eaLnBrk="0" hangingPunct="0"/>
            <a:r>
              <a:rPr lang="en-US"/>
              <a:t>Multiple Alleles</a:t>
            </a:r>
          </a:p>
        </p:txBody>
      </p:sp>
      <p:pic>
        <p:nvPicPr>
          <p:cNvPr id="113668" name="Picture 4" descr="bio_ch14_42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44448" b="-44448"/>
          <a:stretch>
            <a:fillRect/>
          </a:stretch>
        </p:blipFill>
        <p:spPr>
          <a:noFill/>
          <a:ln/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95325" y="2746375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Phenotype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(Blood Type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416175" y="28225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Genotype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609600" y="1447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09" charset="2"/>
              <a:buChar char="l"/>
            </a:pPr>
            <a:r>
              <a:rPr lang="en-US" sz="3200" b="1">
                <a:solidFill>
                  <a:srgbClr val="E67300"/>
                </a:solidFill>
              </a:rPr>
              <a:t>Blood Groups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886200" y="26670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Antigen on 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Red Blood Cell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943600" y="2667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Safe Transfusions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5943600" y="3048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To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7543800" y="302418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</a:rPr>
              <a:t>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Multiple Alleles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The example of _______ hair color, which has at least  four different alleles, (on text pg 273) is seen in these different Rex rabbits.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338552" y="1457979"/>
            <a:ext cx="1371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rabbit</a:t>
            </a:r>
          </a:p>
        </p:txBody>
      </p:sp>
      <p:pic>
        <p:nvPicPr>
          <p:cNvPr id="93191" name="Picture 7" descr="Rex rabbit - broken black"/>
          <p:cNvPicPr>
            <a:picLocks noChangeAspect="1" noChangeArrowheads="1"/>
          </p:cNvPicPr>
          <p:nvPr/>
        </p:nvPicPr>
        <p:blipFill>
          <a:blip r:embed="rId3"/>
          <a:srcRect b="22891"/>
          <a:stretch>
            <a:fillRect/>
          </a:stretch>
        </p:blipFill>
        <p:spPr bwMode="auto">
          <a:xfrm>
            <a:off x="6288896" y="5416220"/>
            <a:ext cx="2814948" cy="1441780"/>
          </a:xfrm>
          <a:prstGeom prst="rect">
            <a:avLst/>
          </a:prstGeom>
          <a:noFill/>
        </p:spPr>
      </p:pic>
      <p:pic>
        <p:nvPicPr>
          <p:cNvPr id="93193" name="Picture 9" descr="Rex rabbit - tri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7255"/>
            <a:ext cx="1692336" cy="974604"/>
          </a:xfrm>
          <a:prstGeom prst="rect">
            <a:avLst/>
          </a:prstGeom>
          <a:noFill/>
        </p:spPr>
      </p:pic>
      <p:pic>
        <p:nvPicPr>
          <p:cNvPr id="93195" name="Picture 11" descr="tri-color R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1982" y="2590076"/>
            <a:ext cx="1654756" cy="1032440"/>
          </a:xfrm>
          <a:prstGeom prst="rect">
            <a:avLst/>
          </a:prstGeom>
          <a:noFill/>
        </p:spPr>
      </p:pic>
      <p:pic>
        <p:nvPicPr>
          <p:cNvPr id="93197" name="Picture 13" descr="broken lynx R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64622"/>
            <a:ext cx="2632450" cy="1293378"/>
          </a:xfrm>
          <a:prstGeom prst="rect">
            <a:avLst/>
          </a:prstGeom>
          <a:noFill/>
        </p:spPr>
      </p:pic>
      <p:pic>
        <p:nvPicPr>
          <p:cNvPr id="93199" name="Picture 15" descr="Rex rabbit - californi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9600" y="3810000"/>
            <a:ext cx="2743200" cy="1580146"/>
          </a:xfrm>
          <a:prstGeom prst="rect">
            <a:avLst/>
          </a:prstGeom>
          <a:noFill/>
        </p:spPr>
      </p:pic>
      <p:pic>
        <p:nvPicPr>
          <p:cNvPr id="93201" name="Picture 17" descr="Rex - cas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9600" y="2895106"/>
            <a:ext cx="1949562" cy="1255188"/>
          </a:xfrm>
          <a:prstGeom prst="rect">
            <a:avLst/>
          </a:prstGeom>
          <a:noFill/>
        </p:spPr>
      </p:pic>
      <p:pic>
        <p:nvPicPr>
          <p:cNvPr id="93203" name="Picture 19" descr="chocolate Rex rabbi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6952" y="2992440"/>
            <a:ext cx="1702648" cy="1157854"/>
          </a:xfrm>
          <a:prstGeom prst="rect">
            <a:avLst/>
          </a:prstGeom>
          <a:noFill/>
        </p:spPr>
      </p:pic>
      <p:pic>
        <p:nvPicPr>
          <p:cNvPr id="93205" name="Picture 21" descr="Chinchilla Rex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92932" y="2442896"/>
            <a:ext cx="1829050" cy="1229246"/>
          </a:xfrm>
          <a:prstGeom prst="rect">
            <a:avLst/>
          </a:prstGeom>
          <a:noFill/>
        </p:spPr>
      </p:pic>
      <p:pic>
        <p:nvPicPr>
          <p:cNvPr id="93207" name="Picture 23" descr="red Rex rabbit - junior col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12800" y="3672142"/>
            <a:ext cx="2663938" cy="1683124"/>
          </a:xfrm>
          <a:prstGeom prst="rect">
            <a:avLst/>
          </a:prstGeom>
          <a:noFill/>
        </p:spPr>
      </p:pic>
      <p:pic>
        <p:nvPicPr>
          <p:cNvPr id="93209" name="Picture 25" descr="Rex rabbit - sabl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24575" y="4150294"/>
            <a:ext cx="2015750" cy="1120570"/>
          </a:xfrm>
          <a:prstGeom prst="rect">
            <a:avLst/>
          </a:prstGeom>
          <a:noFill/>
        </p:spPr>
      </p:pic>
      <p:pic>
        <p:nvPicPr>
          <p:cNvPr id="93211" name="Picture 27" descr="Rex rabbit - 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32450" y="5270864"/>
            <a:ext cx="2794804" cy="1587136"/>
          </a:xfrm>
          <a:prstGeom prst="rect">
            <a:avLst/>
          </a:prstGeom>
          <a:noFill/>
        </p:spPr>
      </p:pic>
      <p:pic>
        <p:nvPicPr>
          <p:cNvPr id="93213" name="Picture 29" descr="Rex rabbits - castor and chocolate agouti (not recognized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06296"/>
            <a:ext cx="1965356" cy="140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932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0"/>
            <a:ext cx="7691719" cy="87782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Sex Linked Traits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676656"/>
            <a:ext cx="7691719" cy="26433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Traits whose genes are found on the sex chromosomes (X  or  y)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Traits will occur more frequently in one gender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(ex- </a:t>
            </a:r>
            <a:r>
              <a:rPr lang="en-US" sz="2000" dirty="0" smtClean="0">
                <a:solidFill>
                  <a:srgbClr val="C00000"/>
                </a:solidFill>
              </a:rPr>
              <a:t>Hemophilia, a blood clotting  disease whose gene is found on the X chromosome)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6">
              <a:buNone/>
            </a:pP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4100" name="Picture 4" descr="http://www.unm.edu/~mpachman/Blood/hemophi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41" y="2950517"/>
            <a:ext cx="4948810" cy="3771901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a/a3/XlinkRecess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633" y="2135013"/>
            <a:ext cx="3556396" cy="458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Let’s  assume  that  dragons  show  incomplete  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dominance  for  fire  breathing.   The  F  allele  provides  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lots  of  fire  and  the  F’  allele  gives  no  fire.  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 a dragon  that  has  very  strong  fire  is  crossed with  a  dragon  that  has  moderate  fire,  what  will  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their offspring  be  like? 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  what  conditions  can  a  baby dragon  be  born  that  never  has  fire?   Justify  your  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answer  with  </a:t>
            </a:r>
            <a:r>
              <a:rPr lang="en-US" dirty="0" err="1" smtClean="0"/>
              <a:t>Punnett</a:t>
            </a:r>
            <a:r>
              <a:rPr lang="en-US" dirty="0" smtClean="0"/>
              <a:t>  Squares. 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type of dominance 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Let’s  say  that  the  color  of  </a:t>
            </a:r>
            <a:r>
              <a:rPr lang="en-US" dirty="0" err="1" smtClean="0"/>
              <a:t>merpeople’s</a:t>
            </a:r>
            <a:r>
              <a:rPr lang="en-US" dirty="0" smtClean="0"/>
              <a:t>  tail  is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controlled  by  a  </a:t>
            </a:r>
            <a:r>
              <a:rPr lang="en-US" dirty="0" err="1" smtClean="0"/>
              <a:t>codominant</a:t>
            </a:r>
            <a:r>
              <a:rPr lang="en-US" dirty="0" smtClean="0"/>
              <a:t>  gene  and  the  alleles  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are  blue  (B)  and  green  (G).  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Show  a  cross  between  two  </a:t>
            </a:r>
            <a:r>
              <a:rPr lang="en-US" dirty="0" err="1" smtClean="0"/>
              <a:t>merpeople</a:t>
            </a:r>
            <a:r>
              <a:rPr lang="en-US" dirty="0" smtClean="0"/>
              <a:t>  who  have  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bluish and green spotted  tails  (BG).   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Give  the  offspring  phenotypes  with  percentages.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type of inheritance 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182881"/>
            <a:ext cx="7691719" cy="31089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Polygenic Traits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694945"/>
            <a:ext cx="8321039" cy="54638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When more than one gene contributes to the phenotype.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Creates a wide range of phenotypes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00000"/>
                </a:solidFill>
              </a:rPr>
              <a:t>Examples – skin color, eye color, height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tokresource.org/tok_classes/biobiobio/biomenu/polygenic_inheritence/polygenic_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288" y="2119389"/>
            <a:ext cx="4572000" cy="4601451"/>
          </a:xfrm>
          <a:prstGeom prst="rect">
            <a:avLst/>
          </a:prstGeom>
          <a:noFill/>
        </p:spPr>
      </p:pic>
      <p:pic>
        <p:nvPicPr>
          <p:cNvPr id="1028" name="Picture 4" descr="human eye color 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0" y="1489279"/>
            <a:ext cx="2905464" cy="2113457"/>
          </a:xfrm>
          <a:prstGeom prst="rect">
            <a:avLst/>
          </a:prstGeom>
          <a:noFill/>
        </p:spPr>
      </p:pic>
      <p:pic>
        <p:nvPicPr>
          <p:cNvPr id="1030" name="Picture 6" descr="human eye color chart tw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0" y="3779482"/>
            <a:ext cx="2905464" cy="247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Incomplete Dominance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4116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 incomplete dominance, neither allele is __________ so there is a blending of  ______ when two different alleles for the same trait occur together.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Traits </a:t>
            </a:r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blend</a:t>
            </a:r>
            <a:r>
              <a:rPr lang="en-US" b="1" dirty="0">
                <a:solidFill>
                  <a:srgbClr val="C00000"/>
                </a:solidFill>
              </a:rPr>
              <a:t> together</a:t>
            </a:r>
          </a:p>
          <a:p>
            <a:r>
              <a:rPr lang="en-US" b="1" dirty="0">
                <a:solidFill>
                  <a:srgbClr val="C00000"/>
                </a:solidFill>
              </a:rPr>
              <a:t>(______________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individuals =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3</a:t>
            </a:r>
            <a:r>
              <a:rPr lang="en-US" b="1" baseline="30000" dirty="0">
                <a:solidFill>
                  <a:srgbClr val="C00000"/>
                </a:solidFill>
              </a:rPr>
              <a:t>rd</a:t>
            </a:r>
            <a:r>
              <a:rPr lang="en-US" b="1" dirty="0">
                <a:solidFill>
                  <a:srgbClr val="C00000"/>
                </a:solidFill>
              </a:rPr>
              <a:t> phenotype)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392676" y="1539922"/>
            <a:ext cx="2133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733800" y="1904182"/>
            <a:ext cx="1295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traits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990600" y="3733800"/>
            <a:ext cx="3124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heterozygous</a:t>
            </a:r>
          </a:p>
        </p:txBody>
      </p:sp>
      <p:pic>
        <p:nvPicPr>
          <p:cNvPr id="78858" name="Picture 10" descr="rose"/>
          <p:cNvPicPr>
            <a:picLocks noChangeAspect="1" noChangeArrowheads="1"/>
          </p:cNvPicPr>
          <p:nvPr/>
        </p:nvPicPr>
        <p:blipFill>
          <a:blip r:embed="rId3"/>
          <a:srcRect t="7535" b="10878"/>
          <a:stretch>
            <a:fillRect/>
          </a:stretch>
        </p:blipFill>
        <p:spPr bwMode="auto">
          <a:xfrm>
            <a:off x="4953000" y="3733800"/>
            <a:ext cx="4038600" cy="2374900"/>
          </a:xfrm>
          <a:prstGeom prst="rect">
            <a:avLst/>
          </a:prstGeom>
          <a:noFill/>
        </p:spPr>
      </p:pic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029200" y="6096000"/>
            <a:ext cx="838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7543800" y="6096000"/>
            <a:ext cx="1371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white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248400" y="6096000"/>
            <a:ext cx="1066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99"/>
                </a:solidFill>
              </a:rPr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54" grpId="0"/>
      <p:bldP spid="78859" grpId="0"/>
      <p:bldP spid="78860" grpId="0"/>
      <p:bldP spid="788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Incomplete Dominance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In Four O’ Clocks, if you cross a red _____</a:t>
            </a:r>
            <a:br>
              <a:rPr lang="en-US" b="1"/>
            </a:br>
            <a:r>
              <a:rPr lang="en-US" b="1"/>
              <a:t>(which is always pure) with a white _____ (that is also always </a:t>
            </a:r>
            <a:br>
              <a:rPr lang="en-US" b="1"/>
            </a:br>
            <a:r>
              <a:rPr lang="en-US" b="1"/>
              <a:t>pure) , you get a</a:t>
            </a:r>
            <a:br>
              <a:rPr lang="en-US" b="1"/>
            </a:br>
            <a:r>
              <a:rPr lang="en-US" b="1"/>
              <a:t>pink _____ (which</a:t>
            </a:r>
            <a:br>
              <a:rPr lang="en-US" b="1"/>
            </a:br>
            <a:r>
              <a:rPr lang="en-US" b="1"/>
              <a:t>is always hybrid /</a:t>
            </a:r>
            <a:br>
              <a:rPr lang="en-US" b="1"/>
            </a:br>
            <a:r>
              <a:rPr lang="en-US" b="1"/>
              <a:t>heterozygous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174680" y="1448641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944840" y="1831300"/>
            <a:ext cx="1066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845528" y="2925762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RW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24400" y="2819400"/>
            <a:ext cx="4267200" cy="3962400"/>
            <a:chOff x="1536" y="960"/>
            <a:chExt cx="2736" cy="3024"/>
          </a:xfrm>
        </p:grpSpPr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>
              <a:off x="1536" y="960"/>
              <a:ext cx="2736" cy="302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7052" name="Picture 12" descr="bio_ch11_619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3" y="1083"/>
              <a:ext cx="2493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172200" y="4419600"/>
            <a:ext cx="2590800" cy="2286000"/>
            <a:chOff x="3888" y="2784"/>
            <a:chExt cx="1632" cy="1440"/>
          </a:xfrm>
        </p:grpSpPr>
        <p:sp>
          <p:nvSpPr>
            <p:cNvPr id="87053" name="Rectangle 13"/>
            <p:cNvSpPr>
              <a:spLocks noChangeArrowheads="1"/>
            </p:cNvSpPr>
            <p:nvPr/>
          </p:nvSpPr>
          <p:spPr bwMode="auto">
            <a:xfrm>
              <a:off x="3888" y="2784"/>
              <a:ext cx="1632" cy="1392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>
              <a:off x="4704" y="2784"/>
              <a:ext cx="0" cy="14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5" name="Line 15"/>
            <p:cNvSpPr>
              <a:spLocks noChangeShapeType="1"/>
            </p:cNvSpPr>
            <p:nvPr/>
          </p:nvSpPr>
          <p:spPr bwMode="auto">
            <a:xfrm>
              <a:off x="3888" y="3456"/>
              <a:ext cx="163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7696200" y="57912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400800" y="57912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6400800" y="47244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7620000" y="47244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  <p:bldP spid="87049" grpId="0"/>
      <p:bldP spid="87057" grpId="0"/>
      <p:bldP spid="87057" grpId="1"/>
      <p:bldP spid="87058" grpId="0"/>
      <p:bldP spid="87058" grpId="1"/>
      <p:bldP spid="87059" grpId="0"/>
      <p:bldP spid="87059" grpId="1"/>
      <p:bldP spid="87060" grpId="0"/>
      <p:bldP spid="870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Incomplete Dominance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620000" cy="4267200"/>
          </a:xfrm>
        </p:spPr>
        <p:txBody>
          <a:bodyPr/>
          <a:lstStyle/>
          <a:p>
            <a:r>
              <a:rPr lang="en-US" b="1"/>
              <a:t>In another flower, if red ____ and blue ____ flowers are crossed, they produce a 3</a:t>
            </a:r>
            <a:r>
              <a:rPr lang="en-US" b="1" baseline="30000"/>
              <a:t>rd</a:t>
            </a:r>
            <a:r>
              <a:rPr lang="en-US" b="1"/>
              <a:t> purple ____ flower</a:t>
            </a:r>
          </a:p>
          <a:p>
            <a:r>
              <a:rPr lang="en-US" b="1"/>
              <a:t>What would be the genotype ratio and phenotype ratio if you crossed two purple flowers?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4570760" y="1676832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484032" y="1676832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BB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328986" y="2072072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42013" grpId="0"/>
      <p:bldP spid="420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Incomplete Dominance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48600" cy="5257800"/>
          </a:xfrm>
        </p:spPr>
        <p:txBody>
          <a:bodyPr>
            <a:normAutofit lnSpcReduction="10000"/>
          </a:bodyPr>
          <a:lstStyle/>
          <a:p>
            <a:r>
              <a:rPr lang="en-US" b="1"/>
              <a:t>Cross of two purple flowers</a:t>
            </a:r>
            <a:br>
              <a:rPr lang="en-US" b="1"/>
            </a:br>
            <a:r>
              <a:rPr lang="en-US" b="1"/>
              <a:t>____ X ____</a:t>
            </a:r>
          </a:p>
          <a:p>
            <a:r>
              <a:rPr lang="en-US" b="1"/>
              <a:t>What are gamete possibilities?</a:t>
            </a:r>
          </a:p>
          <a:p>
            <a:r>
              <a:rPr lang="en-US" b="1"/>
              <a:t>genotype ratio </a:t>
            </a:r>
          </a:p>
          <a:p>
            <a:pPr>
              <a:buFont typeface="Wingdings" pitchFamily="-109" charset="2"/>
              <a:buNone/>
            </a:pPr>
            <a:r>
              <a:rPr lang="en-US" b="1">
                <a:solidFill>
                  <a:schemeClr val="tx2"/>
                </a:solidFill>
              </a:rPr>
              <a:t>  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1RR : 2RB : 1BB</a:t>
            </a:r>
          </a:p>
          <a:p>
            <a:r>
              <a:rPr lang="en-US" b="1"/>
              <a:t>phenotype ratio </a:t>
            </a:r>
          </a:p>
          <a:p>
            <a:pPr>
              <a:buFont typeface="Wingdings" pitchFamily="-109" charset="2"/>
              <a:buNone/>
            </a:pPr>
            <a:r>
              <a:rPr lang="en-US" b="1"/>
              <a:t>  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1red : 2 purple : 1 blue</a:t>
            </a:r>
          </a:p>
          <a:p>
            <a:r>
              <a:rPr lang="en-US" b="1"/>
              <a:t>Can you have a </a:t>
            </a:r>
            <a:br>
              <a:rPr lang="en-US" b="1"/>
            </a:br>
            <a:r>
              <a:rPr lang="en-US" b="1"/>
              <a:t>heterozygous red or</a:t>
            </a:r>
            <a:br>
              <a:rPr lang="en-US" b="1"/>
            </a:br>
            <a:r>
              <a:rPr lang="en-US" b="1"/>
              <a:t>hybrid blue flower? ___</a:t>
            </a:r>
          </a:p>
        </p:txBody>
      </p:sp>
      <p:graphicFrame>
        <p:nvGraphicFramePr>
          <p:cNvPr id="89092" name="Group 4"/>
          <p:cNvGraphicFramePr>
            <a:graphicFrameLocks noGrp="1"/>
          </p:cNvGraphicFramePr>
          <p:nvPr/>
        </p:nvGraphicFramePr>
        <p:xfrm>
          <a:off x="5791200" y="3581400"/>
          <a:ext cx="2819400" cy="236220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334000" y="5029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B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334000" y="3886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6248400" y="3048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7620000" y="3048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B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7467600" y="48006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BB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096000" y="4876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RB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6096000" y="3657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RR</a:t>
            </a: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7467600" y="36576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RB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096000" y="411480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red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7315200" y="4114800"/>
            <a:ext cx="1219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purple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6019800" y="5334000"/>
            <a:ext cx="1143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purple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7467600" y="5334000"/>
            <a:ext cx="838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blue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1295400" y="1825050"/>
            <a:ext cx="838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RB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2358480" y="1825050"/>
            <a:ext cx="838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RB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3957010" y="624840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1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  <p:bldP spid="89104" grpId="0"/>
      <p:bldP spid="89105" grpId="0"/>
      <p:bldP spid="89106" grpId="0"/>
      <p:bldP spid="89107" grpId="0"/>
      <p:bldP spid="89108" grpId="0"/>
      <p:bldP spid="89109" grpId="0"/>
      <p:bldP spid="89110" grpId="0"/>
      <p:bldP spid="89111" grpId="0"/>
      <p:bldP spid="89112" grpId="0"/>
      <p:bldP spid="89113" grpId="0"/>
      <p:bldP spid="89114" grpId="0"/>
      <p:bldP spid="89116" grpId="0"/>
      <p:bldP spid="89117" grpId="0"/>
      <p:bldP spid="89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Codominance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281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00000"/>
                </a:solidFill>
              </a:rPr>
              <a:t>Both _______ contribute to the phenotype of the organism by showing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                      up simultaneously  (at the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                      same time) in </a:t>
            </a:r>
            <a:r>
              <a:rPr lang="en-US" sz="3200" b="1" dirty="0" smtClean="0">
                <a:solidFill>
                  <a:srgbClr val="C00000"/>
                </a:solidFill>
              </a:rPr>
              <a:t>heterozygous                   </a:t>
            </a:r>
            <a:r>
              <a:rPr lang="en-US" sz="3200" dirty="0" smtClean="0">
                <a:solidFill>
                  <a:srgbClr val="C00000"/>
                </a:solidFill>
              </a:rPr>
              <a:t> 		        </a:t>
            </a:r>
            <a:r>
              <a:rPr lang="en-US" sz="3200" b="1" dirty="0" smtClean="0">
                <a:solidFill>
                  <a:srgbClr val="C00000"/>
                </a:solidFill>
              </a:rPr>
              <a:t>individuals.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7413" name="Picture 5" descr="basicsColorsRedRo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53630"/>
            <a:ext cx="2698750" cy="4085296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71800" y="4014439"/>
            <a:ext cx="5943600" cy="26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109" charset="2"/>
              <a:buNone/>
            </a:pPr>
            <a:r>
              <a:rPr lang="en-US" sz="3200" b="1" dirty="0"/>
              <a:t>   </a:t>
            </a:r>
            <a:r>
              <a:rPr lang="en-US" sz="3200" b="1" dirty="0" smtClean="0"/>
              <a:t>In </a:t>
            </a:r>
            <a:r>
              <a:rPr lang="en-US" sz="3200" b="1" dirty="0"/>
              <a:t>cattle and horses, if you cross a pure </a:t>
            </a:r>
            <a:r>
              <a:rPr lang="en-US" sz="3200" dirty="0"/>
              <a:t>____ (</a:t>
            </a:r>
            <a:r>
              <a:rPr lang="en-US" sz="3200" b="1" dirty="0"/>
              <a:t>RR)</a:t>
            </a:r>
            <a:r>
              <a:rPr lang="en-US" sz="3200" dirty="0"/>
              <a:t> </a:t>
            </a:r>
            <a:r>
              <a:rPr lang="en-US" sz="3200" b="1" dirty="0"/>
              <a:t>  with a pure </a:t>
            </a:r>
            <a:r>
              <a:rPr lang="en-US" sz="3200" dirty="0"/>
              <a:t>______</a:t>
            </a:r>
            <a:r>
              <a:rPr lang="en-US" sz="3200" b="1" dirty="0"/>
              <a:t> (WW), you get (RW)  which produces the color </a:t>
            </a:r>
            <a:r>
              <a:rPr lang="en-US" sz="3200" dirty="0"/>
              <a:t>_____</a:t>
            </a:r>
            <a:r>
              <a:rPr lang="en-US" sz="3200" b="1" dirty="0"/>
              <a:t>.  </a:t>
            </a:r>
            <a:br>
              <a:rPr lang="en-US" sz="3200" b="1" dirty="0"/>
            </a:br>
            <a:r>
              <a:rPr lang="en-US" sz="2100" b="1" dirty="0"/>
              <a:t/>
            </a:r>
            <a:br>
              <a:rPr lang="en-US" sz="2100" b="1" dirty="0"/>
            </a:br>
            <a:endParaRPr lang="en-US" sz="2100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81200" y="1524000"/>
            <a:ext cx="1524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alleles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86400" y="4343400"/>
            <a:ext cx="914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569973" y="4769620"/>
            <a:ext cx="1295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white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392344" y="5638800"/>
            <a:ext cx="1295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Codominance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These cattle or horses actually have both red and white hairs intermixed, or are spotted. Roan is a third </a:t>
            </a:r>
            <a:r>
              <a:rPr lang="en-US"/>
              <a:t>___________</a:t>
            </a:r>
            <a:r>
              <a:rPr lang="en-US" b="1"/>
              <a:t>.</a:t>
            </a:r>
          </a:p>
          <a:p>
            <a:r>
              <a:rPr lang="en-US" b="1"/>
              <a:t>If you cross a roan with a white…</a:t>
            </a:r>
            <a:r>
              <a:rPr lang="en-US"/>
              <a:t> </a:t>
            </a:r>
          </a:p>
          <a:p>
            <a:pPr>
              <a:buFont typeface="Wingdings" pitchFamily="-109" charset="2"/>
              <a:buNone/>
            </a:pPr>
            <a:endParaRPr lang="en-US"/>
          </a:p>
        </p:txBody>
      </p:sp>
      <p:graphicFrame>
        <p:nvGraphicFramePr>
          <p:cNvPr id="25604" name="Group 4"/>
          <p:cNvGraphicFramePr>
            <a:graphicFrameLocks noGrp="1"/>
          </p:cNvGraphicFramePr>
          <p:nvPr/>
        </p:nvGraphicFramePr>
        <p:xfrm>
          <a:off x="1295400" y="4343400"/>
          <a:ext cx="2743200" cy="20574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-109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62000" y="55626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W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62000" y="449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W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752600" y="3810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48000" y="3810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W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819400" y="5410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WW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600200" y="5410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RW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524000" y="4343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RW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819400" y="4343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-109" charset="0"/>
              </a:rPr>
              <a:t>WW</a:t>
            </a:r>
          </a:p>
        </p:txBody>
      </p:sp>
      <p:pic>
        <p:nvPicPr>
          <p:cNvPr id="25623" name="Picture 23" descr="roan cattle"/>
          <p:cNvPicPr>
            <a:picLocks noChangeAspect="1" noChangeArrowheads="1"/>
          </p:cNvPicPr>
          <p:nvPr/>
        </p:nvPicPr>
        <p:blipFill>
          <a:blip r:embed="rId3"/>
          <a:srcRect r="4597" b="8086"/>
          <a:stretch>
            <a:fillRect/>
          </a:stretch>
        </p:blipFill>
        <p:spPr bwMode="auto">
          <a:xfrm>
            <a:off x="5410200" y="3886200"/>
            <a:ext cx="3581400" cy="2330450"/>
          </a:xfrm>
          <a:prstGeom prst="rect">
            <a:avLst/>
          </a:prstGeom>
          <a:noFill/>
        </p:spPr>
      </p:pic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796584" y="2192651"/>
            <a:ext cx="2286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phenotype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524000" y="4800600"/>
            <a:ext cx="914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roan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600200" y="5791200"/>
            <a:ext cx="1066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roan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743200" y="4800600"/>
            <a:ext cx="1066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white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743200" y="5791200"/>
            <a:ext cx="990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-109" charset="0"/>
              </a:rPr>
              <a:t>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4" grpId="0"/>
      <p:bldP spid="25625" grpId="0"/>
      <p:bldP spid="25626" grpId="0"/>
      <p:bldP spid="25627" grpId="0"/>
      <p:bldP spid="25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Codominance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48938"/>
            <a:ext cx="8458200" cy="4610526"/>
          </a:xfrm>
        </p:spPr>
        <p:txBody>
          <a:bodyPr/>
          <a:lstStyle/>
          <a:p>
            <a:r>
              <a:rPr lang="en-US" b="1" dirty="0" err="1"/>
              <a:t>Andalusian</a:t>
            </a:r>
            <a:r>
              <a:rPr lang="en-US" b="1" dirty="0"/>
              <a:t> chickens also show this </a:t>
            </a:r>
            <a:br>
              <a:rPr lang="en-US" b="1" dirty="0"/>
            </a:br>
            <a:r>
              <a:rPr lang="en-US" b="1" dirty="0"/>
              <a:t>pattern of inheritance.</a:t>
            </a:r>
          </a:p>
          <a:p>
            <a:r>
              <a:rPr lang="en-US" b="1" dirty="0"/>
              <a:t>If you cross a black (BB) chicken</a:t>
            </a:r>
          </a:p>
          <a:p>
            <a:r>
              <a:rPr lang="en-US" b="1" dirty="0"/>
              <a:t>With a white (WW) chicken</a:t>
            </a:r>
          </a:p>
          <a:p>
            <a:r>
              <a:rPr lang="en-US" b="1" dirty="0"/>
              <a:t>You get </a:t>
            </a:r>
            <a:r>
              <a:rPr lang="en-US" b="1" dirty="0" err="1"/>
              <a:t>black+white</a:t>
            </a:r>
            <a:r>
              <a:rPr lang="en-US" b="1" dirty="0"/>
              <a:t> speckled (BW) chicken</a:t>
            </a:r>
          </a:p>
          <a:p>
            <a:endParaRPr lang="en-US" b="1" dirty="0"/>
          </a:p>
        </p:txBody>
      </p:sp>
      <p:pic>
        <p:nvPicPr>
          <p:cNvPr id="18437" name="Picture 5" descr="psbut"/>
          <p:cNvPicPr>
            <a:picLocks noChangeAspect="1" noChangeArrowheads="1"/>
          </p:cNvPicPr>
          <p:nvPr/>
        </p:nvPicPr>
        <p:blipFill>
          <a:blip r:embed="rId3"/>
          <a:srcRect l="3241" b="27777"/>
          <a:stretch>
            <a:fillRect/>
          </a:stretch>
        </p:blipFill>
        <p:spPr bwMode="auto">
          <a:xfrm>
            <a:off x="381000" y="4191000"/>
            <a:ext cx="2808288" cy="2446338"/>
          </a:xfrm>
          <a:prstGeom prst="rect">
            <a:avLst/>
          </a:prstGeom>
          <a:noFill/>
        </p:spPr>
      </p:pic>
      <p:pic>
        <p:nvPicPr>
          <p:cNvPr id="18439" name="Picture 7" descr="allposters1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9800" y="4191000"/>
            <a:ext cx="2416175" cy="2438400"/>
          </a:xfrm>
          <a:prstGeom prst="rect">
            <a:avLst/>
          </a:prstGeom>
          <a:noFill/>
        </p:spPr>
      </p:pic>
      <p:pic>
        <p:nvPicPr>
          <p:cNvPr id="18441" name="Picture 9" descr="allposters29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110038"/>
            <a:ext cx="2667000" cy="250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282</TotalTime>
  <Words>478</Words>
  <Application>Microsoft Office PowerPoint</Application>
  <PresentationFormat>On-screen Show (4:3)</PresentationFormat>
  <Paragraphs>157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Venture</vt:lpstr>
      <vt:lpstr>Exceptions to Basic Mendelian Rules  (complex inheritance)</vt:lpstr>
      <vt:lpstr>Polygenic Traits</vt:lpstr>
      <vt:lpstr>Incomplete Dominance</vt:lpstr>
      <vt:lpstr>Incomplete Dominance</vt:lpstr>
      <vt:lpstr>Incomplete Dominance</vt:lpstr>
      <vt:lpstr>Incomplete Dominance</vt:lpstr>
      <vt:lpstr>Codominance</vt:lpstr>
      <vt:lpstr>Codominance</vt:lpstr>
      <vt:lpstr>Codominance</vt:lpstr>
      <vt:lpstr>Multiple Alleles</vt:lpstr>
      <vt:lpstr>Multiple Alleles</vt:lpstr>
      <vt:lpstr>Multiple Alleles</vt:lpstr>
      <vt:lpstr>Multiple Alleles</vt:lpstr>
      <vt:lpstr>Multiple Alleles</vt:lpstr>
      <vt:lpstr>Sex Linked Traits</vt:lpstr>
      <vt:lpstr>Practice 1</vt:lpstr>
      <vt:lpstr>Practice 2</vt:lpstr>
    </vt:vector>
  </TitlesOfParts>
  <Company>Andrea Klingle LMT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Exceptions</dc:title>
  <dc:creator>Andrea Klingle</dc:creator>
  <cp:lastModifiedBy>petereri</cp:lastModifiedBy>
  <cp:revision>29</cp:revision>
  <dcterms:created xsi:type="dcterms:W3CDTF">2011-02-14T04:57:36Z</dcterms:created>
  <dcterms:modified xsi:type="dcterms:W3CDTF">2012-04-11T21:42:54Z</dcterms:modified>
</cp:coreProperties>
</file>