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1A32C2-6C8C-4A75-B2B5-B832C1EE2539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2EAADA-E1FE-46BF-BA22-A263CE1F1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natube.com/video/3448/DNA-Replication-Video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layer.discoveryeducation.com/index.cfm?guidAssetId=4FE24913-841C-49D3-A9CA-1FF172A6CFDA&amp;blnFromSearch=1&amp;productcode=US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77200" cy="1066800"/>
          </a:xfrm>
        </p:spPr>
        <p:txBody>
          <a:bodyPr/>
          <a:lstStyle/>
          <a:p>
            <a:r>
              <a:rPr lang="en-US" u="sng" dirty="0" smtClean="0"/>
              <a:t>DNA</a:t>
            </a:r>
            <a:r>
              <a:rPr lang="en-US" dirty="0" smtClean="0"/>
              <a:t>:</a:t>
            </a:r>
            <a:r>
              <a:rPr lang="en-US" b="0" dirty="0" smtClean="0"/>
              <a:t> </a:t>
            </a:r>
            <a:r>
              <a:rPr lang="en-US" b="0" i="1" dirty="0" smtClean="0"/>
              <a:t>Structure and Replication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13314" name="Picture 2" descr="http://www.world-mysteries.com/awr_dna_spi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772903" cy="4038600"/>
          </a:xfrm>
          <a:prstGeom prst="rect">
            <a:avLst/>
          </a:prstGeom>
          <a:noFill/>
        </p:spPr>
      </p:pic>
      <p:pic>
        <p:nvPicPr>
          <p:cNvPr id="13316" name="Picture 4" descr="http://faculty.ksu.edu.sa/dr.afafshehata/PublishingImages/3d_model_DNA_w_phosphat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914400"/>
            <a:ext cx="4038600" cy="4038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“DNA” stands for: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4102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</a:t>
            </a:r>
            <a:r>
              <a:rPr lang="en-US" sz="2400" dirty="0" smtClean="0"/>
              <a:t>eoxyribo</a:t>
            </a:r>
            <a:r>
              <a:rPr lang="en-US" sz="2400" b="1" u="sng" dirty="0" smtClean="0"/>
              <a:t>n</a:t>
            </a:r>
            <a:r>
              <a:rPr lang="en-US" sz="2400" dirty="0" smtClean="0"/>
              <a:t>ucleic </a:t>
            </a:r>
            <a:r>
              <a:rPr lang="en-US" sz="2400" b="1" u="sng" dirty="0" smtClean="0"/>
              <a:t>a</a:t>
            </a:r>
            <a:r>
              <a:rPr lang="en-US" sz="2400" dirty="0" smtClean="0"/>
              <a:t>cid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6019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DNA is made of “building blocks” called: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6019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Nucleotides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Process of Replication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600200"/>
            <a:ext cx="8915400" cy="1905000"/>
          </a:xfrm>
        </p:spPr>
        <p:txBody>
          <a:bodyPr/>
          <a:lstStyle/>
          <a:p>
            <a:pPr marL="342900" indent="-342900">
              <a:buClrTx/>
              <a:buAutoNum type="arabicPeriod"/>
            </a:pPr>
            <a:r>
              <a:rPr lang="en-US" sz="2000" dirty="0" smtClean="0"/>
              <a:t>Enzyme called </a:t>
            </a:r>
            <a:r>
              <a:rPr lang="en-US" sz="2000" b="1" i="1" dirty="0" err="1" smtClean="0"/>
              <a:t>helicase</a:t>
            </a:r>
            <a:r>
              <a:rPr lang="en-US" sz="2000" dirty="0" smtClean="0"/>
              <a:t> “unzips” the DNA</a:t>
            </a:r>
          </a:p>
          <a:p>
            <a:pPr marL="342900" indent="-342900">
              <a:buClrTx/>
              <a:buAutoNum type="arabicPeriod"/>
            </a:pPr>
            <a:r>
              <a:rPr lang="en-US" sz="2000" dirty="0" smtClean="0"/>
              <a:t>Enzyme called </a:t>
            </a:r>
            <a:r>
              <a:rPr lang="en-US" sz="2000" b="1" i="1" dirty="0" smtClean="0"/>
              <a:t>DNA polymerase </a:t>
            </a:r>
            <a:r>
              <a:rPr lang="en-US" sz="2000" dirty="0" smtClean="0"/>
              <a:t>attaches the appropriate free nucleotides </a:t>
            </a:r>
            <a:r>
              <a:rPr lang="en-US" sz="2000" dirty="0" smtClean="0"/>
              <a:t>of the </a:t>
            </a:r>
            <a:r>
              <a:rPr lang="en-US" sz="2000" dirty="0" smtClean="0"/>
              <a:t>open </a:t>
            </a:r>
            <a:r>
              <a:rPr lang="en-US" sz="2000" dirty="0" smtClean="0"/>
              <a:t>strands and travels along matching the appropriate base pair.</a:t>
            </a:r>
            <a:endParaRPr lang="en-US" sz="2000" dirty="0" smtClean="0"/>
          </a:p>
          <a:p>
            <a:pPr marL="342900" indent="-342900">
              <a:buClrTx/>
              <a:buAutoNum type="arabicPeriod"/>
            </a:pPr>
            <a:r>
              <a:rPr lang="en-US" sz="2000" dirty="0" smtClean="0"/>
              <a:t>Replication is called </a:t>
            </a:r>
            <a:r>
              <a:rPr lang="en-US" sz="2000" b="1" i="1" dirty="0" smtClean="0"/>
              <a:t>semi-conservative</a:t>
            </a:r>
            <a:r>
              <a:rPr lang="en-US" sz="2000" dirty="0" smtClean="0"/>
              <a:t> (half of the original DNA strand is kept and the other half is new)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21506" name="Picture 2" descr="http://www.dnareplication.info/images/dnarepl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5943600" cy="311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9800" y="42672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Quiz-</a:t>
            </a:r>
          </a:p>
          <a:p>
            <a:r>
              <a:rPr lang="en-US" dirty="0" smtClean="0"/>
              <a:t>What rule must the DNA polymerase follow?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Chargaff’s Rule- A=T   C=G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Process of Replication</a:t>
            </a:r>
            <a:endParaRPr lang="en-US" sz="3200" dirty="0"/>
          </a:p>
        </p:txBody>
      </p:sp>
      <p:pic>
        <p:nvPicPr>
          <p:cNvPr id="23554" name="Picture 2" descr="http://www.personal.psu.edu/staff/d/r/drs18/bisciImages/DNA_Repl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64" y="1981200"/>
            <a:ext cx="839256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Process of Replication</a:t>
            </a:r>
            <a:endParaRPr lang="en-US" sz="3200" dirty="0"/>
          </a:p>
        </p:txBody>
      </p:sp>
      <p:pic>
        <p:nvPicPr>
          <p:cNvPr id="1026" name="Picture 2" descr="http://upload.wikimedia.org/wikipedia/commons/thumb/4/4a/DNA_bubbles.png/400px-DNA_bubb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4160345" cy="1809751"/>
          </a:xfrm>
          <a:prstGeom prst="rect">
            <a:avLst/>
          </a:prstGeom>
          <a:noFill/>
        </p:spPr>
      </p:pic>
      <p:pic>
        <p:nvPicPr>
          <p:cNvPr id="1030" name="Picture 6" descr="http://www.sciencephoto.com/images/showFullWatermarked.html/G110301-Coloured_TEM_of_DNA_replication_at_bubble-SPL.jpg?id=711100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810000" cy="3048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95800" y="160020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speed the process, </a:t>
            </a:r>
            <a:r>
              <a:rPr lang="en-US" sz="2000" dirty="0" err="1" smtClean="0"/>
              <a:t>helicases</a:t>
            </a:r>
            <a:r>
              <a:rPr lang="en-US" sz="2000" dirty="0" smtClean="0"/>
              <a:t> work in both directions forming “replication bubbles”</a:t>
            </a:r>
          </a:p>
          <a:p>
            <a:endParaRPr lang="en-US" sz="2000" dirty="0" smtClean="0"/>
          </a:p>
          <a:p>
            <a:r>
              <a:rPr lang="en-US" sz="2000" dirty="0" smtClean="0"/>
              <a:t>There are replication bubbles at </a:t>
            </a:r>
            <a:r>
              <a:rPr lang="en-US" sz="2000" b="1" dirty="0" smtClean="0"/>
              <a:t>MANY</a:t>
            </a:r>
            <a:r>
              <a:rPr lang="en-US" sz="2000" dirty="0" smtClean="0"/>
              <a:t> points along the chromosome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3886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Quiz-</a:t>
            </a:r>
          </a:p>
          <a:p>
            <a:r>
              <a:rPr lang="en-US" dirty="0" smtClean="0"/>
              <a:t>What is the result when the DNA of one entire chromosome has been replicated?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419600" y="4953000"/>
            <a:ext cx="4267200" cy="1711982"/>
            <a:chOff x="4419600" y="4953000"/>
            <a:chExt cx="4267200" cy="1711982"/>
          </a:xfrm>
        </p:grpSpPr>
        <p:sp>
          <p:nvSpPr>
            <p:cNvPr id="13" name="TextBox 12"/>
            <p:cNvSpPr txBox="1"/>
            <p:nvPr/>
          </p:nvSpPr>
          <p:spPr>
            <a:xfrm>
              <a:off x="4419600" y="51054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SISTER CHROMATIDS!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pic>
          <p:nvPicPr>
            <p:cNvPr id="1032" name="Picture 8" descr="http://www.janewhitney.com/img/sister_chromatid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0" y="4953000"/>
              <a:ext cx="1828800" cy="17119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3133"/>
            <a:ext cx="8482819" cy="455888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DNA Replication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Nucleotides:</a:t>
            </a:r>
            <a:endParaRPr lang="en-US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727762" cy="6321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Made of 3 parts:</a:t>
            </a:r>
            <a:endParaRPr lang="en-US" sz="2400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09600" y="2362200"/>
            <a:ext cx="3124200" cy="63218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1.Deoxyribose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 sugar)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09600" y="3200400"/>
            <a:ext cx="3124200" cy="63218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2.Phosphate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diagram of a nucleotide"/>
          <p:cNvPicPr>
            <a:picLocks noChangeAspect="1" noChangeArrowheads="1"/>
          </p:cNvPicPr>
          <p:nvPr/>
        </p:nvPicPr>
        <p:blipFill>
          <a:blip r:embed="rId2" cstate="print"/>
          <a:srcRect b="5902"/>
          <a:stretch>
            <a:fillRect/>
          </a:stretch>
        </p:blipFill>
        <p:spPr bwMode="auto">
          <a:xfrm>
            <a:off x="3352800" y="1524000"/>
            <a:ext cx="2904343" cy="2222797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09600" y="3962400"/>
            <a:ext cx="3733800" cy="1067594"/>
            <a:chOff x="609600" y="3962400"/>
            <a:chExt cx="3733800" cy="1067594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609600" y="3962400"/>
              <a:ext cx="3733800" cy="632182"/>
            </a:xfrm>
            <a:prstGeom prst="rect">
              <a:avLst/>
            </a:prstGeom>
          </p:spPr>
          <p:txBody>
            <a:bodyPr vert="horz" lIns="54864" tIns="91440" rtlCol="0">
              <a:normAutofit fontScale="925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3.Nitrogen bases 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(4 different kinds)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971800" y="4724400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3"/>
          <p:cNvSpPr txBox="1">
            <a:spLocks/>
          </p:cNvSpPr>
          <p:nvPr/>
        </p:nvSpPr>
        <p:spPr>
          <a:xfrm>
            <a:off x="1447800" y="5029200"/>
            <a:ext cx="3733800" cy="1828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Adenine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dirty="0" smtClean="0"/>
              <a:t>Thymine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Cytosine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400" dirty="0" smtClean="0"/>
              <a:t>Guanine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42" name="Picture 6" descr="two strands of DNA nucleoti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05200"/>
            <a:ext cx="2106950" cy="3352800"/>
          </a:xfrm>
          <a:prstGeom prst="rect">
            <a:avLst/>
          </a:prstGeom>
          <a:noFill/>
        </p:spPr>
      </p:pic>
      <p:cxnSp>
        <p:nvCxnSpPr>
          <p:cNvPr id="29" name="Straight Arrow Connector 28"/>
          <p:cNvCxnSpPr/>
          <p:nvPr/>
        </p:nvCxnSpPr>
        <p:spPr>
          <a:xfrm rot="16200000" flipH="1">
            <a:off x="5524500" y="33147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0"/>
            <a:ext cx="2523744" cy="129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Shape of DNA: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4023162" cy="9369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DNA is said to be a “</a:t>
            </a:r>
            <a:r>
              <a:rPr lang="en-US" sz="2400" b="1" u="sng" dirty="0" smtClean="0"/>
              <a:t>Double Helix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pic>
        <p:nvPicPr>
          <p:cNvPr id="16386" name="Picture 2" descr="http://customhomesandremodeling.net/wp-content/uploads/2010/02/Spiral_Stair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605830" cy="4733926"/>
          </a:xfrm>
          <a:prstGeom prst="rect">
            <a:avLst/>
          </a:prstGeom>
          <a:noFill/>
        </p:spPr>
      </p:pic>
      <p:sp>
        <p:nvSpPr>
          <p:cNvPr id="16388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BBwD/xABEEAACAQIEAwQHBgQDBgcAAAABAgMEEQASITEFQVETImFxBjKBkaGxwRQjQtHh8BVSYnIWM/EkQ4KSstIHVGWDlKKj/8QAGQEAAwEBAQAAAAAAAAAAAAAAAQIDBAAF/8QAKBEAAgICAgEDBAIDAAAAAAAAAAECEQMhEjFBBCIyE0JRYQUjUnGx/9oADAMBAAIRAxEAPwDnCo56UdhNA2oAV7d1gfHDiywU+QNZyLBj8PzxGDJKVYIVyixDH1W/F8PniM0qtKFdQEZrK99Cw3Hgenljx4xjHS8m9ycnZZRM069i4VauE3jY6A+F+h/e2HFBKs6XynNbKwIta3I+OEksLSFHQgTxi6nYEdP3scWwcUKVkkxjZFKDtFbTvjn7tPZiONvFPg+iso/UXJeBhxOsWmVViXM7WAHX9fzOK+E0LVchkdjkOkjA+sf5F+p5+W4FNHJxCrLtmXPqSf8AdJ/3HYeGvPGojnhoaYFsscSrZFA2GNNAulSCauSCgo7uERFAAUaadBhS06zRyVfEZEgpogGYSGyqORbxPIDU/MWtrIUifivGXMNOhtElrtfkAObn3AanXZckcvGmWu4xEYaWFv8AZ+HDkTqCx5sQbk+OnPCTyRxxtgjG9Iu/ilfx2V4ODrLQ0FrPVMlpnXqB+FfL44YUNNHwwxQ0cIynNd5F1kt6xJ3udNfpiE8qPTmKBZlBVfuedxckgnawA02N7c8K+JektPC6SIJCQLkqmYEtcnXy2xgyZJ5WVjFR7HrzxNAslTUvTwI3ZxrbVreXTmfDHBUx5aiB5lIVc8cnLNbQ39mPN+K+lUz5TSVPZyISUIXrv88ZmavkECrJOSVN1Nzph8fpZSVnSmkqPWK70goEUSvWAK3d7E6jKRe4PI3wPV+nnDU7QAks4IUW1IPwx5FJXBxdczk7nxwO1TNltHT5l53JONEf45eSTzo9EPppUI9OiBWhp9YxaxF+vUYg/p3N2sii3eBJOumMBGatl0gN7aKL6DyxQz1quR2Fh5H88XXoYMR5/wBHov8AjmW6s0a2GosDb54NpPTuHtQXTKlrk328MeXGSrBH3QNv6T+eLDMUHejN9yQSMB/x8ALOvJ6wfSSLt1kgkkTMMpKuDcfTDOm9IKAQxwxTZQB+I648Ui4h3rXdBtdhe2D4ZJGbNFIsltRlf6HEZegpFFmTPak4hHUWCSpp/Npr1x15KdWiKJbJo782bxx5BDxisp2vmcHxFsNKT0ukSQ9rmMbhT43trvjPL0k49DqZ6itRDIdCoLbtbEvskx1FrH+oYw3CvSin7WzEdidEZuvPGgHH4bC02nLv4msKXzTBKcvBVETHB3iSwAJtrfmfp7sDpeANmUTUkg76HUqOv64vmR5cqQyoJ1GYo+zX8eWt8VwzkuY2BSdfWjcWI8f1GmN0lGek9oSFoLhdYnSEv2kcikwyE6kDcHx+YwFVymqq2ijTOiWzKP8AeMfVF/P4A4qro4YoxNmeJkObsxqpPh0xb6PIe2aWT8B//RhqfYNMNjTfyC6StGhpohRw5XdS3ryyDTM35cgMAVNfFJHNX1clqOmGfT4W8SdB7+WtXFZu1kSijLNb/MC7noo8ybYQ8SD8W4qnC43VOHUF5KqQglXkvY6DcA90DwOHk+KtnQt9B/DFqOOVf8V4mmQpdaCmHqQ7kE+JI36j3MPt4jyVMjZ3yyG1gCGuTa/Mee2Baiu+z/eQGOZI0tZQVsALDuE226Eb4xnFuOSsGSEqysLkroAf35bDHn8J5plrUVSGHFvS6apaOOGRmcKGMhjyFDzB6jGRr68yyEuwkLMSADocRDyVJ7rgqRq3U/XDDhPD4JpwoZQtxnma9lB6kbDHpY8MMfaM05t9CcU88+szmJLeqNyMOqb0XqEpxPJSrkLIqLLJlZyxsLLbXz8Dh1WVno0k0NPUwcNq1Js/2IvJkvpcrdtdNxqL8tMcjrKBZaYU/CuIxUMEjMIYI5nuD3Q13TYXOm/LFX9RrSEUsadMR19CnDZoKSVWFdM6iOJUuhVjbNm8COnlcY7xuibg9TFBVzQZpLlAjE389NME8Z4pSwcShq6WCtXdCK2CQdmT60mfdjoBa2wAGIrX8IlqpKt6+GokyBUj7J48g6DUnNexve+mF96SckMpRbpMXNT1KtrHKELZV7pHe2t53tgtaSdRnqYpSoJF0KkixIN7+OGkVbJJVh50FbBED2YVssgLDUsptmNiQNtCeukuMRpxSAx0UyQMyg/fXUCxHeHI8xfUWPLmvJtr8BerZmYZ6eckxSjcgHXYG2p5ct+uLbpnyTqdSVGmhPS/79uLJqRp6hqxrxSMil72VrFdSTuynfNrobNqL4rlWSenIiH3AGVpDe7jfQH5+Vr74aTSapnR9y2tnPs0LIVZAoJ8vj1wNPwpJDaJsrAXAk1GCoamhpqWSCokRbd9HPrte+jDctp7rHEqeRamHtFRwDoM4scOnJCVF/7FYouK0xJs7ILnQhl+OOfaRnCTRZSRcldPhh4GdNY3K66gaXx2emgrIwtRHYkWDR6EeeCskX2gOEo/FiON4ZG+6qYwQbgMcpwXeq/k+P64+n9F2eMvSydqF3CakeYwrPC5wSPvNP6ThnihLaE+rJdo9gnAkkIlBUg9yUHUe388VzzTdiwmRpiinsp4x3kPiOnwwSpzXY2IOIdmQ2aPQD8JOn6YxSxKW/JeM6YuqKr7QlOk6EWUvIPL89B7cNYj9gpLSjvKDI5HNjqcLIIjNXqX1BkFx4LqfjlwXxuRXSKM6du3eI3Vdzh6dIZtNgz10tHw9qoa1s7ZIb7B2HreSqfe2I8PjgoKQxBZFU5TLmNjoTckHfcHfQYX1Wep4vHCodko4c0mX8LPqd7baD2Y+4pxArGg7Mo8d1L7jbla49l9icZ89yfEeOvcUekPGDLMYY0AVWIACBQFGxzA64RUdDNxeqIjv2QOZ2te45nyviNQJKuZIgLtI2pF9BfDzhfBoeNVicOckUVLLeslizL2r2IWFCbGwF8xtubDkW1YscYRt6I5Jt6RLh3BD6QU4o/R2F21CzcUqWyQI2mZYlAvIfH4DG0pvQvgrxifjE1RxuojIUdseyhQnKe5EugGt9b88OH+zUFPSCCNYoY8sapEAAoubWHQAnbz64rb7VIk/wBmj+7lYFXbuZRbl139wGmEllntQ0coJ1yHnC1oaWkiFJRUtJGVBCQxhFGgPIDrik8QealDyxr32UCzEWvY/AXPsxRTw8SEAjz06oEy2sdtumB2pKyKOOJER0iYsLNq5tY3JtfnfXniclNjqEUV8TNOZFSRWDSp3kIDqLtz9t/cemMzxr0RoJ4zKKaGRvxFl3OpO2o5Wth3NUmOtkfiETx9oRkuuigCx8+e3U9cfV9SBJlpnEjtbRCDe+w/M8vdgdJt6Gaa6PMJvRxqSR4+F1s1JMN4JWzodeZG3nr7MBU3F6zg89RDxOFw8jMytcGIOTqANiPG+mPQa+iWrVipjSVDckD1dLEjqPPQ4zdXD2qPDVRr2ircAjMGHQ+fInUfE1jmlH5b/wCiPHGXx0KzBHX5GkdpY1QSJ3hax2II8QRrsQRra+F1TUVVaPsnDTnhFxJUSJlAPToT5DyxXWUFRw2R6jhefKB97A3eA6Edd/8AXFPDkkqIZJ6euP2hnzSRMujMTtlGpuTuP9Lxin7k7Xj9E22qi9EoOFwUFqiocSWGpI9TxGuuCanjkMgXsI2nm2cqLKPG+OVXCJGijqKys+0xSbdn3Y059PDwwHwtYKRszxo3fKuzWNgdiPLf24Kp7k7Z2/t0M3qYDHnWS9rGy6/LEVrxYoIiUNr3OOvPSNI0Jcya3Xsrub+y+Bo4JpJxE0LKzXKGYhA4HgATfwBxyin2c5y8Djh57aW9NPZ+Qzaj8sOBV14FjHEbcyF1xn46WpoQJBBDMpHfEMdpF8QWJv5YI/jtJz4hlPNWFiPMWwji/AeSfyNbFVhgcpVrbhf3pi4zr2RbbS+FJSpADSRRTjk4OVh8j8cVPUzrIYxDL2TLqZBqp8+YxGOR9SQ3BdoZ8LYO7MNSIz7Cx/IYhXATcTjQnuBQv/MbH4XxDgrWjlIBvaO+v9OAuI1LpU1bopzRxHL55GxUXyQoJw8VVMSQ1TP2zNcXynYddvnhdxeSI1jhYgsa3GYX1HLXY3wTBNFFRorEraMAZQDfQaH47jCmsYytraxFgFJ0v+mM0I8slss3SKnaSCn7WBQ08jBIgddW0Ue/X2Y3nC6VeGcOg4XAA+VFKSK1rte7MfC+vj8sWZQtfw2lZVCxM9U+gOYBe79Rb9MaH+KLQUJLWWZxc5Nco5AD3AcrnwxpyK0kTjVtmmk4jTcPUy1EqyzXsWa5A6KABe/gBfyxVPxiqnjuZOyQndpdR/wqfm3nbGPppq2sqxT0scT1mUlmLdyBOZLchtc7k6a6DGn4XwLhEQWo4rl4pUEZs9S7JD5LGNx538hiMnStuiiRyOv4ezZZOJwBgL/h18ixb9jDaGE3DUlToDoylk9+Ukf/AFtgheEejHESUfgvCWPMQLla3hYA4R8W9Dm4MsnEPReoqgiXY0Za7KeoGzjfTfW4bYYmlz+E9nObXaNClVLDH2danbRuAdrm3Lwb2WPhzxRWwilieo4WUkgdSxU94LpvfmP2euFXAuODiyxRV8aRVTJmBBzLINdVO4IIOm4II5YNnrVonYjOI83fuLX/AKvPqOeOhN8nCa2HtXEWyypGwnNQhcDOSDlGuhJvvfUa26AYWcTSOrhFRSI2bXRRa55jXW1tRpfF/EDTx1ImhjQwykalR3WtpYnl++Ws4acqpjawEmpzDny/LFFChW62jM1TtPSGeK4kdCsl15ab/L2HCTiXDZHY1tCrRVad+SIC2axvcddR7fnoqyKSnqpI3u0Utxrob7G3tt7jgBnkjq17QHs1XIT0N7+zDY5PG9HTXNUwOl4lBW8OkjBcSzOzSRg3Kk2JIvy+WFslKsEmsfaFRqXGrL+Y29oxLjML0VaK+mQBWPfUA2U/r88XQSPUNLMsiyxABUWxuNif34HGmq90emRX+L8Hy1pFLCUkQNESLkaOQRYeFwfhgqq4gKhc8cRMC2ZpB66MLElR1XMLjnc8gcDU0aVD5SxHaKVbQG7LqLgjp7cEUPDWlqKmKWcGLMrvHl38Qb93Yg+GCuK7A1LwfcJK1hJrKeMkzdhI5Ddp2lic2bkLiwAta4w1/hzfh4hVgcrqhPvI1x2n4ZFHLnSRhGXErIdczgWuWOvjbqMH5RhZS3oCj+QqCotr3ieqEH34+qqqMxOnaLnI9R1yk/LAb0lOXJjiIsbd1SPliEtLE4XOztk2BP5jGb33vZVKK6DeDSfcydcsZsf7SPpgerUmasIPrRmy+Stgbhk7K8qAfh0H9rX+TYtnqD9oFx3ZFt79PrilMAOJiIYwNxFeytlLsDqCeeuvtwulJEn3gtrcEg3I8jrg4Sr2QLMBJlC5X1BsNvhb3YDkuXDHTUHUWGJY/lRST9oLEHHFwsxBP2VQp6XcX+RHswVxarD1IKkqEGlraWGn0wsqGki4rHI7LZkIAG+jZtfYTiFWHE7Zhc305/vbGqSumSi0m0bH0XjdKQnQNVN2jNbcAkAG/K+bDCrr5pZTBQxAFW78hJuT+/30F9Hpo3oacG6gKVzAXI1P5jBLmThdXK3Z54mY2dQTYHr7ceV6htzZrhSSLaCukEjRVYs4Usua+uvI8j08TjZ+j1cK6kk7Rg1RTMAXvup2v15g4w3YVVZI9UKdgMmVRl1Zj4chvhx6MpLSLxZ5gVjEIVeVrEAe+xx2JOroTJ+iv0ghh4fxqOWBM9JWMJCgKgRSDUm56hWH9y33OL61cseuaQCwvsXHL5+825YU+kjxVVG6Eg5Hz36ETD6ZvfhpBMavgkNS6gyFX7SxAsQ21uoGns8cbfUxuCn5I45cZ0JQhaCopCQcoulud9R+WA1KvSo6ys7m4sWUG/W5Fx+owQansKuCRmJ7SE363ViPfp88A08kImmjdRmLkIRcEje1x5YLpxuhq2S4ugaFaksL3DEhd+TAnpv78Kq13ytIq/5ihXPNrHU/LD2dVNCyWZxqCM3Ii/4sIkk/2ZdCcjA/Cx+WFa6Z0WTkSKanyGING6a68iMZaKN6KueglJ7N2te2vgcamklLUsjqmrOSFGlsJPSFc4jqMjLJHdSWG9tR9R7RjTjkrcX5JZV9xyMSR5JEYrMpBLWvzy3t1tg9YHh4gmasnVZD2ZdMq7+ry2vp7RigGLsYuz9WRDa9huNP34YqiruJVaxTR0MEsfqgF7BuWoJ8MGPJnT4pI0y8MY2vxCvBPISD8sffwn/1HiP/AMj9MIn/AMVmywQsgtayyI+nmTfC1pfSZGKmTiNwbGxJw6g/yRckvBua4mOa4SWQMLgrJa3xwNK9QYz2EU6ScmaZbe2+GBUSw94sCpvvijsxvZvecY1j82aFOtC1ZDTVyNKVuSC9jcWIyt8wfZgviIAUO3d7Nu9bpzwPxOFCnaWBI9YX3HPEo5RU0VmN3AyPzuevtFjivSOaTdgszCzHLZiQQ19eYIGK5xYMyXVb6GxF9ed8WoFytG4IKfEfu3xxxI7uGZQBl2Bve3jyxGXtlZRbjQl4nfMJChvDZ1FtCNmHz/e83KzQLKCGZQBpzHI/vxwfU0xlQxlb75bjW4P6YWGJ+HVBhnR4Yh6jONidcunI62Ps8tcWpR0QensdejHFY6GoWKqGanY3bnlNrXH1266EDG+p0o61leBnF93p2Oo8RuPcPbjy1ospsncY/gJt7jgikruJUVjTvPFbkt7e7bGfJgjMtHI0euRiRYjBQgKXUhpptCANzrtvrjM8W4zDRUqcMoKj7Q2cPNKuzvyVfAW19p54x0/F+MVcfZS1FQYwb6nKo9gsMUx50BkLiyjvyE2sp/l87b4EMFAlIbSzmSExF1kDusS5hfNYksfHW/7ONqsH8O9H4YpFZZmJkY66MxJN9+pxkvRWgl4txOKRldKWIB99kuLDzYj3DwJxpfSuuvJ9lhW7EZCGvbVr33sNedja2Gzu48UThuVmZqZbz0uULpCxG9iCxtgeK8klVlKXz6i1wbX5e3EO2jkqpp11ijUIh6hRa/tsPfiqkjWQZsy9rrdrXOttx00w2oxG22xjCGjp5AgiUFgdAVHz+WE92+z1IBANx6uwsx/LDlElFK3aPlJbQqc1h4c/fhNcmllcWzOwN/M/v34R0GPZS75AVuqxvZlUqdT1A5DFdWpqKeVBbKw7p213Gnswcih6YlQx7EWUrr++mBgFc3sqtsCu4+G+DbWxmr0IKGninLLISMrC5DWAX6YOo3noY43hSSpgfVo13jblbwI/emBjEqVxRWHZyG1j0BBt7jhvw0SJTozjKGKhQdyBe595ONUn58MyxSdJdoNPpJFH/n8JrI//AGh+mOf4u4d/5er/AOQfnjQvPGAyiZCR3bB769LYzlV6S0lPUywmnuY3KXAGtjbCxV+Atv8AI8pJJks0xQluS6X9mOVDrE4AjkkLajLsfbhPQVDwtIkiF2vZSqi7Dlr0w5QfaY+zlzZtwL2OMu0qvZat2VS1ACMJIFUW0j7TvH2AYApn+yy6qyIRcqd8n5jfyJ6YPUIjNHFASwPesMijxJOBqhJJ8qR9mSNS0YPcPW/PCqW6bGo7WQNm7aEC67gG9x9cQS5VZE13130OO0lT2SmCQBVXQE7Ien9p5dNsdnzQuWiGh3T64eUeSo5aItaQKtgul7XAt00xyppkrKZoJtDYhWYXt4EdNtjpocSj7OW7KCtxchTrp48/biZlZcl7B73ve2vhbTnfEoyljdBcVJCKWkrOHoUEbTxMBbOtwOWji4PLQ9RtiUcgAdTS1SFQF7ozZW66N8LY01PXPGS9gAwOsZylgOvI+754ZR8cBQRmSYrcDK0SMov4W+mNH14MnwmjDLKjSIsdLUM73AEoIBPgTrp4DGq9HvRKXiGWq4zI8Ma3KU3Z94gc7Hp/MbjflhhHxuhpWZ4qdVlA9fskQDzKi/xwJXek1VOWSn+7QjXIScxttfnrfAeeP2o5Qm+x3V19DwKhNLw6NRcG3ZuDbqSdyxtb5YxldVyygzZr1MwKQqNgCLFvgR7SeQvBneWUNOC8myxi3Xc25e4nwxPJ9mBqKg5pn0tbbwHQbfLwwsI2+Uhq4qkAyKYUWmQF3ba25H6m59njguOIyxxtHlRsoIB2PS/5jFUMR7R6ioV+10IvoBcA6eNreQGD6SIM/axnuDUi256joeo54eX6Otka6QpSlGIMgTMAG1v9cLpY7QRRAXLHnzG30wVWuauqjRQAysSSRqDy+p9mKo0WoqsuVeyBKjxsMI9ukGP7CYiOyS1smXQjniiriUwvIbXXqBg2VkijKpYBRovM4W1NQksLqkTNmsc3I/XDtfkVPYl4gCCr2ZGLAG55EEW+Aw9o47x0UXXKffr9cI+JnJEwYWFgSOlj+uHRWrSvWn4daWWIZlWQCyjlckj3b4s05QiRvjOQzqqSin44e0popH7EM5ZAdc3dueuhxlJ+HQrPIA4ADEWDba42FDGYXkhmD/bGPayuWB7UbZlIA0GgtYW+OA5+CCWeSQPbOxa1trnDJ09i1YFUi7Xp3yODcMf+k/TBNBWK6KzLIZ/xHf34Ep5REWilX7ttsWPHJFIGha7HYg27Tw8/njEn4Rrf7HMwinOiguvX8sU5nIGRDGpPruNT5KNTiuiqTOFEcIjy2zHMdf2eZwxCJIe0QAki2bqMGr0mI3xFrUEkrtM0rAgdy4388chkaFhFNGQLWAHIf0nmPA69L4aEhCucE64Gq3Wf7plViBcg7IPHqcFvjoKuQNPDHP8AeUz5WG7D6jliANSLdvCxA2kj3+GOmjeGITNNkZdDckG/QHf6YJppaxFBaISIwuCRb4j8sdaY3QLaFjcSKutzdQPZuPliLZDc/aIrtfmefXXUeGD24hE5HaxaD+oH/qtj4VdIlz2drHkE/wC7A4xOTYuPZlsqSSOw1HZrf88XRUVTK1xD2QtbMxu59nLBLVYZw0ELH8Kkta/788fE1dRUJTyExo4zaC+njbrY7m3hg6SBuykmGiT7q8khNtNdv3sPhgdYHnjNXNJfVWXLqFXN08OnzOuHkdFDEoABzG6lybm237GKaSnM0eUqLAZX6C2hHwv7cc5bo5UCGCRmATvODlI8L738NwemIVrGkhVldCQwOUjWQ4YymKkg7LMfUvmbTMBpv+9sKQpmdpJjlijYsAx9S+9vE9OXnheSStg2wZe7C0j5s0j2He36/Cw9mLqWnIhWV3Oa5traw2O2KDFPJVxrGCiWzAEXCA3/ACwzjh7KPshmci+rbnXDxTexnQudM9SQxBPrAA2ItzBxTKTGCxBzaagW+GD5lGeO3dJ1F9L/AK4Dq0+9CZFBY65T8cTkqYUJ+Jrnonse8RpfcgsAPrjTcAlp4Q9W8t+0vcgElmuSdgdguvS2M7xZMvDnqhcK4sn9oIyk+dicaLhSJBTwALIa8K8a04SysGPrk20WwBzfXG5L+uKMcn/ZJjDi5KU4roGGen+8UjYqfWHiCv0wZ2kp1SKJlOzA7jrjgo0FEtK2qCERHxFrYXw0nHIIUhh4rT9nGoVM0DXsNBfvb45K0BujOVKSIoZXLKNSLAfLBVNKAiGVAY3Xa2AyzGmYk664sWVxRR68umMmSNxVGuCvsLqaYoBMklsx7rHY/wB35/64Lpa+UyFahsjAaIFF2vzvzv12wBRs16cX9ZyD4gWOCKiJGeWMqMqRllHQ35YRunxZ1IdF0ZuzkYCUC911K3H73xBaQquVCCtr35nqx8cLOHOy0krg2Y2ufPfDhiUkCroCt/icdae2GmnRTDEZ2LSLa4sFP4EG/tPyxdVOZLU6EkEZpcu+Xko8zpgpP8r3HFixIsmYKAxsSfEYDi0q/IL2DRUsdPGEUKFUbD3nEJYleUKwIClBobXYm+vsGGEwF/MYoiRXnfML65t+Y0w0l0kCMrRQYcr2azMoBBPIlr39wxKlgeStJRCVyxm42tqN/acN+xjtnyDP18tsQlkcQCzEaD5jA4dsPPQPKkUQLSMDfYDz0GAK6qWCSMJYyBjmiC8tdfHbF3GZHSnmCGwD3GnRQfngbh8aS1irIuYPFna/4j49R4bYEp+2wqIG6mVjPUu2RQcvPKP6ep5XOmnPcVSQuxV1y08UYJFhfKPHxxKeaR6h8zscrELr6oFrW6YJoCZpZO1JfKCov0wEpNch2qAohPHI3bMrG4U7C2lx7OV+uC6R+1OV7B1Yg+NsE5VNLECAQXAN+l7YBqFUPIQLEZCLeI/XBjkE7AeKP2khC5mgXu90jU74FjhlqpUjAs0t1uPwp+I/T34rQdyX+4fIYd8LRTLVnKLiQx/8N9sUSuW/B0nxiI/S9FKwU0Q7jGNFCjX8Vre8Y0dP6T0RXsa5JKKdDlaJ1JC+0DT3YzfFGMnH+FK5uDXgkHyiw3/8TY0WlpJVUBzJkLAalemNtaijC27bLKr0v4ZBFBLGWlR3KyKNHj0BvbnuMEL6TcEKg/xGIXF7EEEfDGN9DIY6njsSVEayoYZGKuLgnL+pxoqn0d4SKiULSWAc2AkfTXzw2heTZ//Z"/>
          <p:cNvSpPr>
            <a:spLocks noChangeAspect="1" noChangeArrowheads="1"/>
          </p:cNvSpPr>
          <p:nvPr/>
        </p:nvSpPr>
        <p:spPr bwMode="auto">
          <a:xfrm>
            <a:off x="77788" y="-579438"/>
            <a:ext cx="162877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farm4.static.flickr.com/3184/2866372516_ae648878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3124200" cy="2343150"/>
          </a:xfrm>
          <a:prstGeom prst="rect">
            <a:avLst/>
          </a:prstGeom>
          <a:noFill/>
        </p:spPr>
      </p:pic>
      <p:pic>
        <p:nvPicPr>
          <p:cNvPr id="16392" name="Picture 8" descr="http://www.gardensafari.net/pics/slakken/helix_aspersa_hs0_2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2294" y="4694506"/>
            <a:ext cx="2019651" cy="1927040"/>
          </a:xfrm>
          <a:prstGeom prst="rect">
            <a:avLst/>
          </a:prstGeom>
          <a:noFill/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304800" y="2590800"/>
            <a:ext cx="3352800" cy="1447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(think of a spiral staircase, or a little more accurately, a twisted ladder)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699657" y="6215743"/>
            <a:ext cx="3352800" cy="533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Helix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aspersa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(garden snail)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209800" y="6096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14800"/>
            <a:ext cx="4099362" cy="708382"/>
          </a:xfrm>
        </p:spPr>
        <p:txBody>
          <a:bodyPr/>
          <a:lstStyle/>
          <a:p>
            <a:r>
              <a:rPr lang="en-US" dirty="0" smtClean="0"/>
              <a:t>Rosalind Franklin and her X-ray photo of DNA  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3686959" cy="4038600"/>
          </a:xfrm>
          <a:prstGeom prst="rect">
            <a:avLst/>
          </a:prstGeom>
          <a:noFill/>
        </p:spPr>
      </p:pic>
      <p:pic>
        <p:nvPicPr>
          <p:cNvPr id="1026" name="Picture 2" descr="http://www.maplesoft.com/view.aspx?SI=4902/dnabessel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2590800" cy="2590800"/>
          </a:xfrm>
          <a:prstGeom prst="rect">
            <a:avLst/>
          </a:prstGeom>
          <a:noFill/>
        </p:spPr>
      </p:pic>
      <p:pic>
        <p:nvPicPr>
          <p:cNvPr id="1028" name="Picture 4" descr="http://3.bp.blogspot.com/_IoU3bEFUwWc/S8hoEfzTqvI/AAAAAAAAIKc/TH4gG2KPJUM/s1600/Rosalind+Frank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2045208" cy="2622062"/>
          </a:xfrm>
          <a:prstGeom prst="rect">
            <a:avLst/>
          </a:prstGeom>
          <a:noFill/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4876800" y="6324600"/>
            <a:ext cx="4099362" cy="5334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Watson and Crick and their DNA model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838" y="0"/>
            <a:ext cx="2523744" cy="1295400"/>
          </a:xfrm>
          <a:prstGeom prst="rect">
            <a:avLst/>
          </a:prstGeom>
        </p:spPr>
        <p:txBody>
          <a:bodyPr vert="horz" lIns="73152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Shape of DNA: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2895600" cy="160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about the “twisted ladder”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5181600"/>
            <a:ext cx="4038600" cy="152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nitrogen bases bond with each other across the center to form the rungs of the ladder </a:t>
            </a:r>
            <a:endParaRPr lang="en-US" sz="2400" dirty="0"/>
          </a:p>
        </p:txBody>
      </p:sp>
      <p:pic>
        <p:nvPicPr>
          <p:cNvPr id="5" name="Picture 6" descr="two strands of DNA nucleotides"/>
          <p:cNvPicPr>
            <a:picLocks noChangeAspect="1" noChangeArrowheads="1"/>
          </p:cNvPicPr>
          <p:nvPr/>
        </p:nvPicPr>
        <p:blipFill>
          <a:blip r:embed="rId2" cstate="print"/>
          <a:srcRect b="5902"/>
          <a:stretch>
            <a:fillRect/>
          </a:stretch>
        </p:blipFill>
        <p:spPr bwMode="auto">
          <a:xfrm>
            <a:off x="3581400" y="533400"/>
            <a:ext cx="2792750" cy="4181787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320238" y="1882418"/>
            <a:ext cx="3413562" cy="2308582"/>
            <a:chOff x="320238" y="1882418"/>
            <a:chExt cx="3413562" cy="2308582"/>
          </a:xfrm>
        </p:grpSpPr>
        <p:grpSp>
          <p:nvGrpSpPr>
            <p:cNvPr id="13" name="Group 12"/>
            <p:cNvGrpSpPr/>
            <p:nvPr/>
          </p:nvGrpSpPr>
          <p:grpSpPr>
            <a:xfrm>
              <a:off x="2819400" y="3581400"/>
              <a:ext cx="914400" cy="381000"/>
              <a:chOff x="2819400" y="3505200"/>
              <a:chExt cx="914400" cy="3810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2819400" y="3505200"/>
                <a:ext cx="762000" cy="381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819400" y="3505200"/>
                <a:ext cx="914400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320238" y="1882418"/>
              <a:ext cx="3261162" cy="2308582"/>
            </a:xfrm>
            <a:prstGeom prst="rect">
              <a:avLst/>
            </a:prstGeom>
          </p:spPr>
          <p:txBody>
            <a:bodyPr vert="horz" lIns="54864" tIns="91440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2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The phosphate of one nucleotide bonds with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deoxyribose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of the next nucleotide to form the sides of the ladder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07022" y="4397139"/>
            <a:ext cx="305167" cy="866775"/>
            <a:chOff x="4907022" y="4397139"/>
            <a:chExt cx="305167" cy="866775"/>
          </a:xfrm>
        </p:grpSpPr>
        <p:cxnSp>
          <p:nvCxnSpPr>
            <p:cNvPr id="17" name="Straight Arrow Connector 16"/>
            <p:cNvCxnSpPr/>
            <p:nvPr/>
          </p:nvCxnSpPr>
          <p:spPr>
            <a:xfrm rot="5710167" flipH="1" flipV="1">
              <a:off x="4707013" y="4750420"/>
              <a:ext cx="858457" cy="15189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5339878">
              <a:off x="4477899" y="4833204"/>
              <a:ext cx="859833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3"/>
          <p:cNvSpPr txBox="1">
            <a:spLocks/>
          </p:cNvSpPr>
          <p:nvPr/>
        </p:nvSpPr>
        <p:spPr>
          <a:xfrm>
            <a:off x="6400800" y="2057400"/>
            <a:ext cx="2743200" cy="2590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*Notice the sides of the ladder run in opposite directions.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This is called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parallel.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685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019800" y="4572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2539182" cy="144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Chargaff’s Rule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i="1" dirty="0" smtClean="0"/>
              <a:t>In the 1940’s Erwin Chargaff did several experiments in which he examined many samples of DNA.  He found that in any sample, the amount of </a:t>
            </a:r>
            <a:r>
              <a:rPr lang="en-US" sz="1600" b="1" i="1" dirty="0" smtClean="0"/>
              <a:t>adenine</a:t>
            </a:r>
            <a:r>
              <a:rPr lang="en-US" sz="1600" i="1" dirty="0" smtClean="0"/>
              <a:t> was </a:t>
            </a:r>
            <a:r>
              <a:rPr lang="en-US" sz="1600" i="1" u="sng" dirty="0" smtClean="0"/>
              <a:t>always</a:t>
            </a:r>
            <a:r>
              <a:rPr lang="en-US" sz="1600" i="1" dirty="0" smtClean="0"/>
              <a:t> equal to the amount of </a:t>
            </a:r>
            <a:r>
              <a:rPr lang="en-US" sz="1600" b="1" i="1" dirty="0" smtClean="0"/>
              <a:t>thymine</a:t>
            </a:r>
            <a:r>
              <a:rPr lang="en-US" sz="1600" i="1" dirty="0" smtClean="0"/>
              <a:t> and the amount of </a:t>
            </a:r>
            <a:r>
              <a:rPr lang="en-US" sz="1600" b="1" i="1" dirty="0" smtClean="0"/>
              <a:t>cytosine</a:t>
            </a:r>
            <a:r>
              <a:rPr lang="en-US" sz="1600" i="1" dirty="0" smtClean="0"/>
              <a:t> was </a:t>
            </a:r>
            <a:r>
              <a:rPr lang="en-US" sz="1600" i="1" u="sng" dirty="0" smtClean="0"/>
              <a:t>always</a:t>
            </a:r>
            <a:r>
              <a:rPr lang="en-US" sz="1600" i="1" dirty="0" smtClean="0"/>
              <a:t> equal to the amount of </a:t>
            </a:r>
            <a:r>
              <a:rPr lang="en-US" sz="1600" b="1" i="1" dirty="0" smtClean="0"/>
              <a:t>guanine</a:t>
            </a:r>
            <a:r>
              <a:rPr lang="en-US" sz="1600" i="1" dirty="0" smtClean="0"/>
              <a:t>.  Thus, he surmised that in a DNA molecule, cytosine bases bonded with guanine and adenine molecules bonded with thymine.</a:t>
            </a:r>
            <a:endParaRPr lang="en-US" sz="1600" i="1" dirty="0"/>
          </a:p>
        </p:txBody>
      </p:sp>
      <p:pic>
        <p:nvPicPr>
          <p:cNvPr id="1026" name="Picture 2" descr="http://www.biomol.org/wp-content/assets/images/charg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2057400" cy="3057787"/>
          </a:xfrm>
          <a:prstGeom prst="rect">
            <a:avLst/>
          </a:prstGeom>
          <a:noFill/>
        </p:spPr>
      </p:pic>
      <p:pic>
        <p:nvPicPr>
          <p:cNvPr id="3" name="Picture 2" descr="http://www.xtimeline.com/__UserPic_Large/85629/evt10112916200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33600"/>
            <a:ext cx="2999233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152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Chargaff’s Rule:</a:t>
            </a:r>
            <a:endParaRPr lang="en-US" sz="3600" dirty="0"/>
          </a:p>
        </p:txBody>
      </p:sp>
      <p:pic>
        <p:nvPicPr>
          <p:cNvPr id="8" name="Picture 6" descr="two strands of DNA nucleotid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648200"/>
            <a:ext cx="1371600" cy="21826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29200" y="53340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A</a:t>
            </a:r>
            <a:r>
              <a:rPr lang="en-US" sz="2000" dirty="0" smtClean="0"/>
              <a:t>denine only pairs with </a:t>
            </a:r>
            <a:r>
              <a:rPr lang="en-US" sz="2000" b="1" u="sng" dirty="0" smtClean="0"/>
              <a:t>T</a:t>
            </a:r>
            <a:r>
              <a:rPr lang="en-US" sz="2000" dirty="0" smtClean="0"/>
              <a:t>hymine</a:t>
            </a:r>
          </a:p>
          <a:p>
            <a:r>
              <a:rPr lang="en-US" sz="2000" b="1" u="sng" dirty="0" smtClean="0"/>
              <a:t>G</a:t>
            </a:r>
            <a:r>
              <a:rPr lang="en-US" sz="2000" dirty="0" smtClean="0"/>
              <a:t>uanine only pairs with </a:t>
            </a:r>
            <a:r>
              <a:rPr lang="en-US" sz="2000" b="1" u="sng" dirty="0" smtClean="0"/>
              <a:t>C</a:t>
            </a:r>
            <a:r>
              <a:rPr lang="en-US" sz="2000" dirty="0" smtClean="0"/>
              <a:t>ytosine</a:t>
            </a:r>
            <a:endParaRPr lang="en-US" sz="2000" b="1" u="sng" dirty="0"/>
          </a:p>
        </p:txBody>
      </p:sp>
      <p:sp>
        <p:nvSpPr>
          <p:cNvPr id="10" name="Right Brace 9"/>
          <p:cNvSpPr/>
          <p:nvPr/>
        </p:nvSpPr>
        <p:spPr>
          <a:xfrm>
            <a:off x="4648200" y="5181600"/>
            <a:ext cx="304800" cy="1143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Supercoiling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3794562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When DNA is uncoiled, each chromosome would be 5 ft long!  In order to make sure it can fit in tour nucleus, the DNA coils up in a few different ways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/>
              <a:t>DNA becomes more tightly wound in it’s double helix shape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/>
              <a:t>The DNA then winds itself around protein structures called </a:t>
            </a:r>
            <a:r>
              <a:rPr lang="en-US" sz="1800" b="1" dirty="0" err="1" smtClean="0"/>
              <a:t>histones</a:t>
            </a:r>
            <a:endParaRPr lang="en-US" sz="1800" b="1" dirty="0" smtClean="0"/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 err="1" smtClean="0"/>
              <a:t>histones</a:t>
            </a:r>
            <a:r>
              <a:rPr lang="en-US" sz="1800" dirty="0" smtClean="0"/>
              <a:t> then coil up until they are as compact as possible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en-US" sz="1800" dirty="0" smtClean="0"/>
              <a:t>The compact structure now coils up twice more to form chromosomes</a:t>
            </a:r>
            <a:endParaRPr lang="en-US" sz="1800" dirty="0"/>
          </a:p>
        </p:txBody>
      </p:sp>
      <p:pic>
        <p:nvPicPr>
          <p:cNvPr id="1026" name="Picture 2" descr="http://www.sansilvestre.net/senior/Science/Contenido/Form_VIIB/Biology/Lessons/2010Nucleicacids/diagramNucleicacids/superco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40671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DNA Video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This video is about </a:t>
            </a:r>
            <a:r>
              <a:rPr lang="en-US" smtClean="0"/>
              <a:t>DNA Structure </a:t>
            </a:r>
            <a:r>
              <a:rPr lang="en-US" dirty="0" smtClean="0"/>
              <a:t>and how it works as a code for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Replication of DNA-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6002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Replication is the process of making exact copies of DNA</a:t>
            </a:r>
          </a:p>
          <a:p>
            <a:r>
              <a:rPr lang="en-US" dirty="0" smtClean="0"/>
              <a:t>	</a:t>
            </a:r>
            <a:r>
              <a:rPr lang="en-US" sz="2400" dirty="0" smtClean="0"/>
              <a:t>Why is this important?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6"/>
                </a:solidFill>
              </a:rPr>
              <a:t>CELL DIVISION!</a:t>
            </a:r>
            <a:endParaRPr lang="en-US" sz="2400" dirty="0"/>
          </a:p>
        </p:txBody>
      </p:sp>
      <p:pic>
        <p:nvPicPr>
          <p:cNvPr id="1026" name="Picture 2" descr="http://barleyworld.org/Plant_Gen/Lectures/DNA%20replication/figure-07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606873" cy="6607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35052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 QUIZ:</a:t>
            </a:r>
          </a:p>
          <a:p>
            <a:r>
              <a:rPr lang="en-US" dirty="0" smtClean="0"/>
              <a:t>	In what part of the cell cycle does replication occur?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6"/>
                </a:solidFill>
              </a:rPr>
              <a:t>INTERPHASE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	</a:t>
            </a:r>
            <a:r>
              <a:rPr lang="en-US" dirty="0" smtClean="0"/>
              <a:t>In which part of </a:t>
            </a:r>
            <a:r>
              <a:rPr lang="en-US" dirty="0" err="1" smtClean="0"/>
              <a:t>interphase</a:t>
            </a:r>
            <a:r>
              <a:rPr lang="en-US" dirty="0" smtClean="0"/>
              <a:t> does replication occur?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chemeClr val="accent6"/>
                </a:solidFill>
              </a:rPr>
              <a:t>S (synthesis)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279</TotalTime>
  <Words>490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DNA: Structure and Replication </vt:lpstr>
      <vt:lpstr>Nucleotides:</vt:lpstr>
      <vt:lpstr>The Shape of DNA:</vt:lpstr>
      <vt:lpstr>Slide 4</vt:lpstr>
      <vt:lpstr>More about the “twisted ladder”</vt:lpstr>
      <vt:lpstr>Chargaff’s Rule</vt:lpstr>
      <vt:lpstr>Supercoiling</vt:lpstr>
      <vt:lpstr>Video</vt:lpstr>
      <vt:lpstr>Replication of DNA-</vt:lpstr>
      <vt:lpstr>Process of Replication</vt:lpstr>
      <vt:lpstr>Process of Replication</vt:lpstr>
      <vt:lpstr>Process of Replication</vt:lpstr>
      <vt:lpstr>Replication Videos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DNA: Structure and Replication</dc:title>
  <dc:creator>petereri</dc:creator>
  <cp:lastModifiedBy>Andrea Klingle</cp:lastModifiedBy>
  <cp:revision>37</cp:revision>
  <dcterms:created xsi:type="dcterms:W3CDTF">2011-02-25T21:01:39Z</dcterms:created>
  <dcterms:modified xsi:type="dcterms:W3CDTF">2011-03-07T17:20:48Z</dcterms:modified>
</cp:coreProperties>
</file>