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76" r:id="rId5"/>
    <p:sldId id="260" r:id="rId6"/>
    <p:sldId id="261" r:id="rId7"/>
    <p:sldId id="275" r:id="rId8"/>
    <p:sldId id="262" r:id="rId9"/>
    <p:sldId id="263" r:id="rId10"/>
    <p:sldId id="274" r:id="rId11"/>
    <p:sldId id="264" r:id="rId12"/>
    <p:sldId id="265" r:id="rId13"/>
    <p:sldId id="273" r:id="rId14"/>
    <p:sldId id="266" r:id="rId15"/>
    <p:sldId id="272" r:id="rId16"/>
    <p:sldId id="267" r:id="rId17"/>
    <p:sldId id="268" r:id="rId18"/>
    <p:sldId id="270" r:id="rId19"/>
    <p:sldId id="269" r:id="rId20"/>
    <p:sldId id="271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609" autoAdjust="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485E52-ECDE-4B1D-BE70-26C2916510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3A9EDD97-8929-40B8-BA42-5A85E1BCC524}" type="datetimeFigureOut">
              <a:rPr lang="en-US"/>
              <a:pPr>
                <a:defRPr/>
              </a:pPr>
              <a:t>10/11/2011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6C416B60-A273-44B7-B4F7-39000E7E5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CB779-CE41-4B81-A26A-53D288AB43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3A9F5-331E-4A91-A169-0CBA87BECF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DBF4C-1FF0-47DD-B942-3483E606D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E8A8A-EC8A-4066-A78B-0BBE2A8DBF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9F450-1A89-49FC-B685-F20017EC6C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99C6C-0494-48A8-8B82-98B6A09C0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34489-E5BB-40D9-8842-0E004FAEE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5BE28-21FA-4462-8F46-8BE6F9226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AA318-80B8-46F4-8F54-173973455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D13AB-EA85-409E-A9B7-B122C9194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4673C-E9CE-4CA9-A8A0-4BE5C64FC9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29F5119-1E21-4178-AE8E-E007D0A4E7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o.umass.edu/biology/kunkel/jpegs/Ldisp_le.jpg" TargetMode="External"/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hyperlink" Target="http://www.agf.gov.bc.ca/cropprot/images/gypsy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nps.gov/cuva/images/WhtPgPic/gmoth.JPG" TargetMode="External"/><Relationship Id="rId5" Type="http://schemas.openxmlformats.org/officeDocument/2006/relationships/image" Target="../media/image26.png"/><Relationship Id="rId4" Type="http://schemas.openxmlformats.org/officeDocument/2006/relationships/hyperlink" Target="http://datcp.state.wi.us/arm/environment/insects/gypsy-moth/images/map.gif" TargetMode="External"/><Relationship Id="rId9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home.clara.net/xenotoca/images/earthworm.jpg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5.png"/><Relationship Id="rId2" Type="http://schemas.openxmlformats.org/officeDocument/2006/relationships/hyperlink" Target="http://sgnis.org/3drotate/images/BC-S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isgcp.org/EXOTICSP/images/water_flea/spiny_flea.gif" TargetMode="External"/><Relationship Id="rId5" Type="http://schemas.openxmlformats.org/officeDocument/2006/relationships/image" Target="../media/image34.jpeg"/><Relationship Id="rId4" Type="http://schemas.openxmlformats.org/officeDocument/2006/relationships/hyperlink" Target="http://www.iisgcp.org/EXOTICSP/images/water_flea/Minnesota-DNR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http://www.great-lakes.net/graphics/envt/invasive/loosestrife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eat-lakes.net/teach/pollution/ans/zebra.html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8"/>
          <p:cNvGrpSpPr>
            <a:grpSpLocks/>
          </p:cNvGrpSpPr>
          <p:nvPr/>
        </p:nvGrpSpPr>
        <p:grpSpPr bwMode="auto">
          <a:xfrm>
            <a:off x="914400" y="4191000"/>
            <a:ext cx="4876800" cy="1190625"/>
            <a:chOff x="0" y="0"/>
            <a:chExt cx="3094" cy="750"/>
          </a:xfrm>
        </p:grpSpPr>
        <p:sp>
          <p:nvSpPr>
            <p:cNvPr id="34823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3094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34824" name="Group 7"/>
            <p:cNvGrpSpPr>
              <a:grpSpLocks/>
            </p:cNvGrpSpPr>
            <p:nvPr/>
          </p:nvGrpSpPr>
          <p:grpSpPr bwMode="auto">
            <a:xfrm>
              <a:off x="0" y="0"/>
              <a:ext cx="1969" cy="750"/>
              <a:chOff x="0" y="0"/>
              <a:chExt cx="1969" cy="750"/>
            </a:xfrm>
          </p:grpSpPr>
          <p:sp>
            <p:nvSpPr>
              <p:cNvPr id="34825" name="Rectangle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969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34826" name="Group 6"/>
              <p:cNvGrpSpPr>
                <a:grpSpLocks/>
              </p:cNvGrpSpPr>
              <p:nvPr/>
            </p:nvGrpSpPr>
            <p:grpSpPr bwMode="auto">
              <a:xfrm>
                <a:off x="0" y="0"/>
                <a:ext cx="1969" cy="750"/>
                <a:chOff x="0" y="0"/>
                <a:chExt cx="1969" cy="750"/>
              </a:xfrm>
            </p:grpSpPr>
            <p:sp>
              <p:nvSpPr>
                <p:cNvPr id="34827" name="Rectangle 4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969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828" name="Rectangle 5"/>
                <p:cNvSpPr>
                  <a:spLocks noChangeArrowheads="1"/>
                </p:cNvSpPr>
                <p:nvPr/>
              </p:nvSpPr>
              <p:spPr bwMode="auto">
                <a:xfrm>
                  <a:off x="0" y="154"/>
                  <a:ext cx="1969" cy="5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34819" name="WordArt 9"/>
          <p:cNvSpPr>
            <a:spLocks noChangeArrowheads="1" noChangeShapeType="1" noTextEdit="1"/>
          </p:cNvSpPr>
          <p:nvPr/>
        </p:nvSpPr>
        <p:spPr bwMode="auto">
          <a:xfrm>
            <a:off x="1905000" y="838200"/>
            <a:ext cx="5334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Exotic and Invasive Species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1600200" y="2209800"/>
            <a:ext cx="7086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/>
              <a:t>Exotic</a:t>
            </a:r>
            <a:r>
              <a:rPr lang="en-US"/>
              <a:t>—organisms that have been introduced by human activity into an ecosystem where they are not native.</a:t>
            </a:r>
          </a:p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600200" y="3317875"/>
            <a:ext cx="6705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/>
              <a:t>Invasive species</a:t>
            </a:r>
            <a:r>
              <a:rPr lang="en-US"/>
              <a:t>—exotic that spreads naturally into natural or semi-natural habitat, causing a major change in the habitat and how it functions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1676400" y="4953000"/>
            <a:ext cx="64770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Exotics are introduced by human activity.</a:t>
            </a:r>
          </a:p>
          <a:p>
            <a:pPr>
              <a:spcBef>
                <a:spcPct val="50000"/>
              </a:spcBef>
            </a:pPr>
            <a:r>
              <a:rPr lang="en-US"/>
              <a:t>In your garden, it’s not invasive; in the woods, it 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autoUpdateAnimBg="0"/>
      <p:bldP spid="2059" grpId="0" autoUpdateAnimBg="0"/>
      <p:bldP spid="2060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WordArt 3"/>
          <p:cNvSpPr>
            <a:spLocks noChangeArrowheads="1" noChangeShapeType="1" noTextEdit="1"/>
          </p:cNvSpPr>
          <p:nvPr/>
        </p:nvSpPr>
        <p:spPr bwMode="auto">
          <a:xfrm>
            <a:off x="914400" y="533400"/>
            <a:ext cx="40386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Zebra Mussels, cont.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04800" y="2362200"/>
            <a:ext cx="3886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Educate the public</a:t>
            </a:r>
          </a:p>
          <a:p>
            <a:r>
              <a:rPr lang="en-US"/>
              <a:t>Cards handed out at the State Fair by the DNR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04800" y="4648200"/>
            <a:ext cx="36734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Clean all boats before moving to another lake, dump livewells</a:t>
            </a:r>
          </a:p>
        </p:txBody>
      </p:sp>
      <p:sp>
        <p:nvSpPr>
          <p:cNvPr id="45061" name="Text Box 6"/>
          <p:cNvSpPr txBox="1">
            <a:spLocks noChangeArrowheads="1"/>
          </p:cNvSpPr>
          <p:nvPr/>
        </p:nvSpPr>
        <p:spPr bwMode="auto">
          <a:xfrm>
            <a:off x="669925" y="1717675"/>
            <a:ext cx="180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How to stop?</a:t>
            </a:r>
          </a:p>
        </p:txBody>
      </p:sp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276600"/>
            <a:ext cx="4857750" cy="313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utoUpdateAnimBg="0"/>
      <p:bldP spid="23557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Lamprey attached to tro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286000"/>
            <a:ext cx="2286000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A lamprey mou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0"/>
            <a:ext cx="144462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WordArt 6"/>
          <p:cNvSpPr>
            <a:spLocks noChangeArrowheads="1" noChangeShapeType="1" noTextEdit="1"/>
          </p:cNvSpPr>
          <p:nvPr/>
        </p:nvSpPr>
        <p:spPr bwMode="auto">
          <a:xfrm>
            <a:off x="1219200" y="685800"/>
            <a:ext cx="2743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Sea Lamprey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609600" y="1447800"/>
            <a:ext cx="547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Primitive jawless fish—has a sucker mouth</a:t>
            </a:r>
          </a:p>
        </p:txBody>
      </p:sp>
      <p:pic>
        <p:nvPicPr>
          <p:cNvPr id="10250" name="Picture 10" descr="lampreybi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2133600"/>
            <a:ext cx="19399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609600" y="3505200"/>
            <a:ext cx="4511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Came into the Great Lakes from the Atlantic Ocean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1981200" y="4495800"/>
            <a:ext cx="4130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Only about 1 in 7 fish survive attack by lamprey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669925" y="5527675"/>
            <a:ext cx="5654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Reduced Great Lakes commercial fishing from 15 million  pounds to 300,000 pounds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381000" y="2438400"/>
            <a:ext cx="32162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Parasite that attaches to large fish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utoUpdateAnimBg="0"/>
      <p:bldP spid="10254" grpId="0" autoUpdateAnimBg="0"/>
      <p:bldP spid="10255" grpId="0" autoUpdateAnimBg="0"/>
      <p:bldP spid="10256" grpId="0" autoUpdateAnimBg="0"/>
      <p:bldP spid="10257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 descr="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990600"/>
            <a:ext cx="3429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WordArt 10"/>
          <p:cNvSpPr>
            <a:spLocks noChangeArrowheads="1" noChangeShapeType="1" noTextEdit="1"/>
          </p:cNvSpPr>
          <p:nvPr/>
        </p:nvSpPr>
        <p:spPr bwMode="auto">
          <a:xfrm>
            <a:off x="457200" y="533400"/>
            <a:ext cx="4267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Eurasian watermilfoil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381000" y="1828800"/>
            <a:ext cx="4783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Accidentally introduced in the 1940’s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441325" y="2479675"/>
            <a:ext cx="3863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Possibly from aquarium water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0" y="3352800"/>
            <a:ext cx="449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First in Lake Minnetonka in 1987.</a:t>
            </a:r>
          </a:p>
          <a:p>
            <a:r>
              <a:rPr lang="en-US"/>
              <a:t>Now in over 120 lakes in the state.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457200" y="4800600"/>
            <a:ext cx="36734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Forms thick underwater mats that crowd out native plants and reduce fishing, boating, and swimming</a:t>
            </a:r>
          </a:p>
        </p:txBody>
      </p:sp>
      <p:pic>
        <p:nvPicPr>
          <p:cNvPr id="47112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314700"/>
            <a:ext cx="406717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5" grpId="0" autoUpdateAnimBg="0"/>
      <p:bldP spid="11276" grpId="0" autoUpdateAnimBg="0"/>
      <p:bldP spid="11277" grpId="0" autoUpdateAnimBg="0"/>
      <p:bldP spid="1127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trail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4572000"/>
            <a:ext cx="2297113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WordArt 4"/>
          <p:cNvSpPr>
            <a:spLocks noChangeArrowheads="1" noChangeShapeType="1" noTextEdit="1"/>
          </p:cNvSpPr>
          <p:nvPr/>
        </p:nvSpPr>
        <p:spPr bwMode="auto">
          <a:xfrm>
            <a:off x="457200" y="533400"/>
            <a:ext cx="4267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Eurasian watermilfoil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81000" y="1828800"/>
            <a:ext cx="4560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Want to remove milfoil in the water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441325" y="2479675"/>
            <a:ext cx="4456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Physical harvesters on Minnetonka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228600" y="3124200"/>
            <a:ext cx="477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Educate the public, especially boaters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152400" y="3962400"/>
            <a:ext cx="5791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Britannic Bold" pitchFamily="34" charset="0"/>
              </a:rPr>
              <a:t>After boating—inspect, remove, drain, dispose, rinse, dry</a:t>
            </a:r>
          </a:p>
        </p:txBody>
      </p:sp>
      <p:pic>
        <p:nvPicPr>
          <p:cNvPr id="4813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28600"/>
            <a:ext cx="35814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3810000"/>
            <a:ext cx="166687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utoUpdateAnimBg="0"/>
      <p:bldP spid="21510" grpId="0" autoUpdateAnimBg="0"/>
      <p:bldP spid="21511" grpId="0" autoUpdateAnimBg="0"/>
      <p:bldP spid="2151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Fire a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81000"/>
            <a:ext cx="22066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WordArt 5"/>
          <p:cNvSpPr>
            <a:spLocks noChangeArrowheads="1" noChangeShapeType="1" noTextEdit="1"/>
          </p:cNvSpPr>
          <p:nvPr/>
        </p:nvSpPr>
        <p:spPr bwMode="auto">
          <a:xfrm>
            <a:off x="838200" y="685800"/>
            <a:ext cx="2819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Fire Ants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822325" y="2098675"/>
            <a:ext cx="315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Out-compete native ants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898525" y="2632075"/>
            <a:ext cx="47402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Kill many birds, reptiles, and amphibians in the egg or shortly after hatching.  Kill many newborn mammals.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822325" y="4384675"/>
            <a:ext cx="2517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Nuisance to people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898525" y="4918075"/>
            <a:ext cx="444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Found throughout southeastern US</a:t>
            </a:r>
          </a:p>
        </p:txBody>
      </p:sp>
      <p:pic>
        <p:nvPicPr>
          <p:cNvPr id="49160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209800"/>
            <a:ext cx="2695575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autoUpdateAnimBg="0"/>
      <p:bldP spid="12295" grpId="0" autoUpdateAnimBg="0"/>
      <p:bldP spid="12298" grpId="0" autoUpdateAnimBg="0"/>
      <p:bldP spid="12299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Fire Ants</a:t>
            </a:r>
          </a:p>
        </p:txBody>
      </p:sp>
      <p:pic>
        <p:nvPicPr>
          <p:cNvPr id="50179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1600200"/>
            <a:ext cx="5562600" cy="2944813"/>
          </a:xfrm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6019800" y="1676400"/>
            <a:ext cx="2819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Originally came into port of Mobile, Alabama on ships from Brazil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28600" y="4648200"/>
            <a:ext cx="6553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Spread to other states by people moving plants and other things that have dirt with it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838200" y="5486400"/>
            <a:ext cx="8305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 government sprayed chemicals for many years but found out that the chemicals were harmful to many animals and becomes concentrated as they go up the food chain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5" grpId="0"/>
      <p:bldP spid="2048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WordArt 4"/>
          <p:cNvSpPr>
            <a:spLocks noChangeArrowheads="1" noChangeShapeType="1" noTextEdit="1"/>
          </p:cNvSpPr>
          <p:nvPr/>
        </p:nvSpPr>
        <p:spPr bwMode="auto">
          <a:xfrm>
            <a:off x="533400" y="609600"/>
            <a:ext cx="2819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Gypsy Moths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17525" y="1717675"/>
            <a:ext cx="2911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Accidentally released in Boston in 1868.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65125" y="2784475"/>
            <a:ext cx="2911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Slow but sure spread across North America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4953000" y="5562600"/>
            <a:ext cx="2359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Defoliates</a:t>
            </a:r>
            <a:r>
              <a:rPr lang="en-US"/>
              <a:t> forests</a:t>
            </a:r>
          </a:p>
        </p:txBody>
      </p:sp>
      <p:pic>
        <p:nvPicPr>
          <p:cNvPr id="13328" name="Picture 16" descr="gypsy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533400"/>
            <a:ext cx="28797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0" name="Picture 18" descr="map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3810000"/>
            <a:ext cx="19081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2" name="Picture 20" descr="gmoth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2400" y="762000"/>
            <a:ext cx="176053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4" name="Picture 22" descr="Ldisp_le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19600" y="3276600"/>
            <a:ext cx="358933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utoUpdateAnimBg="0"/>
      <p:bldP spid="13318" grpId="0" autoUpdateAnimBg="0"/>
      <p:bldP spid="13319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WordArt 2"/>
          <p:cNvSpPr>
            <a:spLocks noChangeArrowheads="1" noChangeShapeType="1" noTextEdit="1"/>
          </p:cNvSpPr>
          <p:nvPr/>
        </p:nvSpPr>
        <p:spPr bwMode="auto">
          <a:xfrm>
            <a:off x="2438400" y="457200"/>
            <a:ext cx="3733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Earthworms</a:t>
            </a:r>
          </a:p>
        </p:txBody>
      </p:sp>
      <p:pic>
        <p:nvPicPr>
          <p:cNvPr id="14340" name="Picture 4" descr="forestso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514600"/>
            <a:ext cx="5611813" cy="3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6" descr="earthworm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1066800"/>
            <a:ext cx="20923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0" y="1524000"/>
            <a:ext cx="6823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WHAT???  Earthworms are good!  They can’t be bad!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6248400" y="4876800"/>
            <a:ext cx="26828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 the forest, they are destroying the undergrowth.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6248400" y="3429000"/>
            <a:ext cx="26828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There are no earthworms native to North America.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autoUpdateAnimBg="0"/>
      <p:bldP spid="14344" grpId="0" autoUpdateAnimBg="0"/>
      <p:bldP spid="14345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WordArt 2"/>
          <p:cNvSpPr>
            <a:spLocks noChangeArrowheads="1" noChangeShapeType="1" noTextEdit="1"/>
          </p:cNvSpPr>
          <p:nvPr/>
        </p:nvSpPr>
        <p:spPr bwMode="auto">
          <a:xfrm>
            <a:off x="2438400" y="457200"/>
            <a:ext cx="3733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Earthworms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0" y="4953000"/>
            <a:ext cx="3752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What do we do to stop them?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733800" y="6035675"/>
            <a:ext cx="5410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Educate people about the importance of not introducing worms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990600" y="54864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Don’t dump extra worms near fishing spots</a:t>
            </a:r>
          </a:p>
        </p:txBody>
      </p:sp>
      <p:pic>
        <p:nvPicPr>
          <p:cNvPr id="5325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4848225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295400"/>
            <a:ext cx="46482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6" name="Text Box 10"/>
          <p:cNvSpPr txBox="1">
            <a:spLocks noChangeArrowheads="1"/>
          </p:cNvSpPr>
          <p:nvPr/>
        </p:nvSpPr>
        <p:spPr bwMode="auto">
          <a:xfrm>
            <a:off x="304800" y="4419600"/>
            <a:ext cx="2087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Without worms</a:t>
            </a:r>
          </a:p>
        </p:txBody>
      </p:sp>
      <p:sp>
        <p:nvSpPr>
          <p:cNvPr id="53257" name="Text Box 11"/>
          <p:cNvSpPr txBox="1">
            <a:spLocks noChangeArrowheads="1"/>
          </p:cNvSpPr>
          <p:nvPr/>
        </p:nvSpPr>
        <p:spPr bwMode="auto">
          <a:xfrm>
            <a:off x="5622925" y="4384675"/>
            <a:ext cx="1698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With worms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utoUpdateAnimBg="0"/>
      <p:bldP spid="18438" grpId="0" autoUpdateAnimBg="0"/>
      <p:bldP spid="18439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WordArt 2"/>
          <p:cNvSpPr>
            <a:spLocks noChangeArrowheads="1" noChangeShapeType="1" noTextEdit="1"/>
          </p:cNvSpPr>
          <p:nvPr/>
        </p:nvSpPr>
        <p:spPr bwMode="auto">
          <a:xfrm>
            <a:off x="2667000" y="381000"/>
            <a:ext cx="3562350" cy="876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Spiny Water Flea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990600" y="2590800"/>
            <a:ext cx="445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Competes with young fish for food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685800" y="3962400"/>
            <a:ext cx="47672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Nobody eats it because of the “spine”</a:t>
            </a:r>
          </a:p>
          <a:p>
            <a:r>
              <a:rPr lang="en-US"/>
              <a:t>Would you?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28600" y="3124200"/>
            <a:ext cx="3397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Reproduces </a:t>
            </a:r>
            <a:r>
              <a:rPr lang="en-US" b="1" i="1"/>
              <a:t>really</a:t>
            </a:r>
            <a:r>
              <a:rPr lang="en-US"/>
              <a:t> quickly</a:t>
            </a:r>
          </a:p>
        </p:txBody>
      </p:sp>
      <p:pic>
        <p:nvPicPr>
          <p:cNvPr id="15367" name="Picture 7" descr="BC-S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038600"/>
            <a:ext cx="28003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2" descr="Minnesota-DNR.jpg (28975 bytes)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1676400"/>
            <a:ext cx="175260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0" name="Picture 20" descr="spiny_flea.gif (5802 bytes)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2895600"/>
            <a:ext cx="20574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6" name="Text Box 26"/>
          <p:cNvSpPr txBox="1">
            <a:spLocks noChangeArrowheads="1"/>
          </p:cNvSpPr>
          <p:nvPr/>
        </p:nvSpPr>
        <p:spPr bwMode="auto">
          <a:xfrm>
            <a:off x="228600" y="1295400"/>
            <a:ext cx="4022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(Mr. Miller’s favorite example)</a:t>
            </a:r>
          </a:p>
        </p:txBody>
      </p:sp>
      <p:sp>
        <p:nvSpPr>
          <p:cNvPr id="15387" name="Text Box 27"/>
          <p:cNvSpPr txBox="1">
            <a:spLocks noChangeArrowheads="1"/>
          </p:cNvSpPr>
          <p:nvPr/>
        </p:nvSpPr>
        <p:spPr bwMode="auto">
          <a:xfrm>
            <a:off x="381000" y="1752600"/>
            <a:ext cx="4648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Came into Great Lakes through ballast water</a:t>
            </a:r>
          </a:p>
        </p:txBody>
      </p:sp>
      <p:sp>
        <p:nvSpPr>
          <p:cNvPr id="15388" name="Text Box 28"/>
          <p:cNvSpPr txBox="1">
            <a:spLocks noChangeArrowheads="1"/>
          </p:cNvSpPr>
          <p:nvPr/>
        </p:nvSpPr>
        <p:spPr bwMode="auto">
          <a:xfrm>
            <a:off x="381000" y="5029200"/>
            <a:ext cx="5105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Numbers keep going up and the other young fish have numbers going down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5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utoUpdateAnimBg="0"/>
      <p:bldP spid="15364" grpId="0" autoUpdateAnimBg="0"/>
      <p:bldP spid="15365" grpId="0" autoUpdateAnimBg="0"/>
      <p:bldP spid="15386" grpId="0" autoUpdateAnimBg="0"/>
      <p:bldP spid="15387" grpId="0"/>
      <p:bldP spid="1538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914400" y="4191000"/>
            <a:ext cx="4876800" cy="1190625"/>
            <a:chOff x="0" y="0"/>
            <a:chExt cx="3094" cy="750"/>
          </a:xfrm>
        </p:grpSpPr>
        <p:sp>
          <p:nvSpPr>
            <p:cNvPr id="3584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094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35850" name="Group 4"/>
            <p:cNvGrpSpPr>
              <a:grpSpLocks/>
            </p:cNvGrpSpPr>
            <p:nvPr/>
          </p:nvGrpSpPr>
          <p:grpSpPr bwMode="auto">
            <a:xfrm>
              <a:off x="0" y="0"/>
              <a:ext cx="1969" cy="750"/>
              <a:chOff x="0" y="0"/>
              <a:chExt cx="1969" cy="750"/>
            </a:xfrm>
          </p:grpSpPr>
          <p:sp>
            <p:nvSpPr>
              <p:cNvPr id="35851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969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35852" name="Group 6"/>
              <p:cNvGrpSpPr>
                <a:grpSpLocks/>
              </p:cNvGrpSpPr>
              <p:nvPr/>
            </p:nvGrpSpPr>
            <p:grpSpPr bwMode="auto">
              <a:xfrm>
                <a:off x="0" y="0"/>
                <a:ext cx="1969" cy="750"/>
                <a:chOff x="0" y="0"/>
                <a:chExt cx="1969" cy="750"/>
              </a:xfrm>
            </p:grpSpPr>
            <p:sp>
              <p:nvSpPr>
                <p:cNvPr id="35853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969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854" name="Rectangle 8"/>
                <p:cNvSpPr>
                  <a:spLocks noChangeArrowheads="1"/>
                </p:cNvSpPr>
                <p:nvPr/>
              </p:nvSpPr>
              <p:spPr bwMode="auto">
                <a:xfrm>
                  <a:off x="0" y="154"/>
                  <a:ext cx="1969" cy="5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35843" name="WordArt 9"/>
          <p:cNvSpPr>
            <a:spLocks noChangeArrowheads="1" noChangeShapeType="1" noTextEdit="1"/>
          </p:cNvSpPr>
          <p:nvPr/>
        </p:nvSpPr>
        <p:spPr bwMode="auto">
          <a:xfrm>
            <a:off x="1905000" y="838200"/>
            <a:ext cx="5334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Exotic and Invasive Species</a:t>
            </a:r>
          </a:p>
        </p:txBody>
      </p:sp>
      <p:sp>
        <p:nvSpPr>
          <p:cNvPr id="35844" name="Text Box 10"/>
          <p:cNvSpPr txBox="1">
            <a:spLocks noChangeArrowheads="1"/>
          </p:cNvSpPr>
          <p:nvPr/>
        </p:nvSpPr>
        <p:spPr bwMode="auto">
          <a:xfrm>
            <a:off x="1600200" y="2209800"/>
            <a:ext cx="7086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How do they get there?</a:t>
            </a:r>
          </a:p>
          <a:p>
            <a:endParaRPr lang="en-US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1066800" y="2971800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1. Accidental introduction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1066800" y="3581400"/>
            <a:ext cx="6434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2. Purposeful introduction and accidental spread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1066800" y="4267200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3. Purposeful introduction and spread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1066800" y="4953000"/>
            <a:ext cx="7396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4. Expanding range because humans have changed the area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 autoUpdateAnimBg="0"/>
      <p:bldP spid="3084" grpId="0" autoUpdateAnimBg="0"/>
      <p:bldP spid="3085" grpId="0" autoUpdateAnimBg="0"/>
      <p:bldP spid="3086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WordArt 2"/>
          <p:cNvSpPr>
            <a:spLocks noChangeArrowheads="1" noChangeShapeType="1" noTextEdit="1"/>
          </p:cNvSpPr>
          <p:nvPr/>
        </p:nvSpPr>
        <p:spPr bwMode="auto">
          <a:xfrm>
            <a:off x="2667000" y="381000"/>
            <a:ext cx="3562350" cy="876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Spiny Water Flea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990600" y="2590800"/>
            <a:ext cx="2635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Start with education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28600" y="31242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Slow the spread to other lakes by cleaning boats, dumping live well</a:t>
            </a:r>
          </a:p>
        </p:txBody>
      </p:sp>
      <p:pic>
        <p:nvPicPr>
          <p:cNvPr id="19463" name="Picture 7" descr="Single Bythotrephes specim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4830763"/>
            <a:ext cx="23622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228600" y="1295400"/>
            <a:ext cx="2994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How do we stop them?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381000" y="17526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Good question</a:t>
            </a:r>
          </a:p>
        </p:txBody>
      </p:sp>
      <p:pic>
        <p:nvPicPr>
          <p:cNvPr id="5530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371600"/>
            <a:ext cx="27146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utoUpdateAnimBg="0"/>
      <p:bldP spid="19461" grpId="0" autoUpdateAnimBg="0"/>
      <p:bldP spid="19466" grpId="0" autoUpdateAnimBg="0"/>
      <p:bldP spid="194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/>
          <p:cNvGrpSpPr>
            <a:grpSpLocks/>
          </p:cNvGrpSpPr>
          <p:nvPr/>
        </p:nvGrpSpPr>
        <p:grpSpPr bwMode="auto">
          <a:xfrm>
            <a:off x="914400" y="4191000"/>
            <a:ext cx="4876800" cy="1190625"/>
            <a:chOff x="0" y="0"/>
            <a:chExt cx="3094" cy="750"/>
          </a:xfrm>
        </p:grpSpPr>
        <p:sp>
          <p:nvSpPr>
            <p:cNvPr id="36874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094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36875" name="Group 4"/>
            <p:cNvGrpSpPr>
              <a:grpSpLocks/>
            </p:cNvGrpSpPr>
            <p:nvPr/>
          </p:nvGrpSpPr>
          <p:grpSpPr bwMode="auto">
            <a:xfrm>
              <a:off x="0" y="0"/>
              <a:ext cx="1969" cy="750"/>
              <a:chOff x="0" y="0"/>
              <a:chExt cx="1969" cy="750"/>
            </a:xfrm>
          </p:grpSpPr>
          <p:sp>
            <p:nvSpPr>
              <p:cNvPr id="36876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969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36877" name="Group 6"/>
              <p:cNvGrpSpPr>
                <a:grpSpLocks/>
              </p:cNvGrpSpPr>
              <p:nvPr/>
            </p:nvGrpSpPr>
            <p:grpSpPr bwMode="auto">
              <a:xfrm>
                <a:off x="0" y="0"/>
                <a:ext cx="1969" cy="750"/>
                <a:chOff x="0" y="0"/>
                <a:chExt cx="1969" cy="750"/>
              </a:xfrm>
            </p:grpSpPr>
            <p:sp>
              <p:nvSpPr>
                <p:cNvPr id="36878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969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879" name="Rectangle 8"/>
                <p:cNvSpPr>
                  <a:spLocks noChangeArrowheads="1"/>
                </p:cNvSpPr>
                <p:nvPr/>
              </p:nvSpPr>
              <p:spPr bwMode="auto">
                <a:xfrm>
                  <a:off x="0" y="154"/>
                  <a:ext cx="1969" cy="5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36867" name="WordArt 9"/>
          <p:cNvSpPr>
            <a:spLocks noChangeArrowheads="1" noChangeShapeType="1" noTextEdit="1"/>
          </p:cNvSpPr>
          <p:nvPr/>
        </p:nvSpPr>
        <p:spPr bwMode="auto">
          <a:xfrm>
            <a:off x="1905000" y="838200"/>
            <a:ext cx="5334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Exotic and Invasive Species</a:t>
            </a:r>
          </a:p>
        </p:txBody>
      </p:sp>
      <p:sp>
        <p:nvSpPr>
          <p:cNvPr id="36868" name="Text Box 10"/>
          <p:cNvSpPr txBox="1">
            <a:spLocks noChangeArrowheads="1"/>
          </p:cNvSpPr>
          <p:nvPr/>
        </p:nvSpPr>
        <p:spPr bwMode="auto">
          <a:xfrm>
            <a:off x="533400" y="1828800"/>
            <a:ext cx="2286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/>
              <a:t>Bad results:</a:t>
            </a:r>
          </a:p>
          <a:p>
            <a:endParaRPr lang="en-US" b="1" u="sng"/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228600" y="2590800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Sydnie" pitchFamily="2" charset="0"/>
              </a:rPr>
              <a:t>1. Out-compete native species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3886200" y="32004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Rockwell Condensed" pitchFamily="18" charset="0"/>
              </a:rPr>
              <a:t>2. Cause disease in native species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457200" y="3886200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 Black" pitchFamily="34" charset="0"/>
              </a:rPr>
              <a:t>3. Prey on native species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3124200" y="4495800"/>
            <a:ext cx="5410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Snap ITC" pitchFamily="82" charset="0"/>
              </a:rPr>
              <a:t>4. Degrade habitats—erosion, loss of soil</a:t>
            </a: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457200" y="54864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Baskerville Old Face" pitchFamily="18" charset="0"/>
              </a:rPr>
              <a:t>5. Change natural processes (natural fire protection)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7" grpId="0" autoUpdateAnimBg="0"/>
      <p:bldP spid="4108" grpId="0" autoUpdateAnimBg="0"/>
      <p:bldP spid="4109" grpId="0" autoUpdateAnimBg="0"/>
      <p:bldP spid="4110" grpId="0" autoUpdateAnimBg="0"/>
      <p:bldP spid="411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914400" y="4191000"/>
            <a:ext cx="4876800" cy="1190625"/>
            <a:chOff x="0" y="0"/>
            <a:chExt cx="3094" cy="750"/>
          </a:xfrm>
        </p:grpSpPr>
        <p:sp>
          <p:nvSpPr>
            <p:cNvPr id="3789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094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37894" name="Group 4"/>
            <p:cNvGrpSpPr>
              <a:grpSpLocks/>
            </p:cNvGrpSpPr>
            <p:nvPr/>
          </p:nvGrpSpPr>
          <p:grpSpPr bwMode="auto">
            <a:xfrm>
              <a:off x="0" y="0"/>
              <a:ext cx="1969" cy="750"/>
              <a:chOff x="0" y="0"/>
              <a:chExt cx="1969" cy="750"/>
            </a:xfrm>
          </p:grpSpPr>
          <p:sp>
            <p:nvSpPr>
              <p:cNvPr id="37895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969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37896" name="Group 6"/>
              <p:cNvGrpSpPr>
                <a:grpSpLocks/>
              </p:cNvGrpSpPr>
              <p:nvPr/>
            </p:nvGrpSpPr>
            <p:grpSpPr bwMode="auto">
              <a:xfrm>
                <a:off x="0" y="0"/>
                <a:ext cx="1969" cy="750"/>
                <a:chOff x="0" y="0"/>
                <a:chExt cx="1969" cy="750"/>
              </a:xfrm>
            </p:grpSpPr>
            <p:sp>
              <p:nvSpPr>
                <p:cNvPr id="37897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969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898" name="Rectangle 8"/>
                <p:cNvSpPr>
                  <a:spLocks noChangeArrowheads="1"/>
                </p:cNvSpPr>
                <p:nvPr/>
              </p:nvSpPr>
              <p:spPr bwMode="auto">
                <a:xfrm>
                  <a:off x="0" y="154"/>
                  <a:ext cx="1969" cy="5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37891" name="WordArt 9"/>
          <p:cNvSpPr>
            <a:spLocks noChangeArrowheads="1" noChangeShapeType="1" noTextEdit="1"/>
          </p:cNvSpPr>
          <p:nvPr/>
        </p:nvSpPr>
        <p:spPr bwMode="auto">
          <a:xfrm>
            <a:off x="1905000" y="457200"/>
            <a:ext cx="5334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Methods for Control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228600" y="1371600"/>
            <a:ext cx="85344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2000" b="1">
                <a:latin typeface="Chaparral Pro" pitchFamily="18" charset="0"/>
              </a:rPr>
              <a:t>Mechanical</a:t>
            </a:r>
          </a:p>
          <a:p>
            <a:pPr marL="914400" lvl="1" indent="-457200">
              <a:buFont typeface="Times New Roman" pitchFamily="18" charset="0"/>
              <a:buAutoNum type="alphaLcPeriod"/>
            </a:pPr>
            <a:r>
              <a:rPr lang="en-US" sz="2000">
                <a:latin typeface="Chaparral Pro" pitchFamily="18" charset="0"/>
              </a:rPr>
              <a:t>Use physical methods for removal</a:t>
            </a:r>
          </a:p>
          <a:p>
            <a:pPr marL="914400" lvl="1" indent="-457200">
              <a:buFont typeface="Times New Roman" pitchFamily="18" charset="0"/>
              <a:buAutoNum type="alphaLcPeriod"/>
            </a:pPr>
            <a:r>
              <a:rPr lang="en-US" sz="2000">
                <a:latin typeface="Chaparral Pro" pitchFamily="18" charset="0"/>
              </a:rPr>
              <a:t>Traps for animals</a:t>
            </a:r>
          </a:p>
          <a:p>
            <a:pPr marL="914400" lvl="1" indent="-457200">
              <a:buFont typeface="Times New Roman" pitchFamily="18" charset="0"/>
              <a:buAutoNum type="alphaLcPeriod"/>
            </a:pPr>
            <a:r>
              <a:rPr lang="en-US" sz="2000">
                <a:latin typeface="Chaparral Pro" pitchFamily="18" charset="0"/>
              </a:rPr>
              <a:t>Cutting down/digging out plants</a:t>
            </a:r>
          </a:p>
          <a:p>
            <a:pPr marL="914400" lvl="1" indent="-457200">
              <a:buFont typeface="Times New Roman" pitchFamily="18" charset="0"/>
              <a:buAutoNum type="alphaLcPeriod"/>
            </a:pPr>
            <a:r>
              <a:rPr lang="en-US" sz="2000">
                <a:latin typeface="Chaparral Pro" pitchFamily="18" charset="0"/>
              </a:rPr>
              <a:t>Putting up barriers (fences)</a:t>
            </a:r>
          </a:p>
          <a:p>
            <a:pPr marL="457200" indent="-457200">
              <a:buFont typeface="Times New Roman" pitchFamily="18" charset="0"/>
              <a:buAutoNum type="arabicPeriod"/>
            </a:pPr>
            <a:r>
              <a:rPr lang="en-US" sz="2000" b="1">
                <a:latin typeface="Chaparral Pro" pitchFamily="18" charset="0"/>
              </a:rPr>
              <a:t>Chemical</a:t>
            </a:r>
          </a:p>
          <a:p>
            <a:pPr marL="914400" lvl="1" indent="-457200">
              <a:buFont typeface="Times New Roman" pitchFamily="18" charset="0"/>
              <a:buAutoNum type="alphaLcPeriod"/>
            </a:pPr>
            <a:r>
              <a:rPr lang="en-US" sz="2000">
                <a:latin typeface="Chaparral Pro" pitchFamily="18" charset="0"/>
              </a:rPr>
              <a:t>Application of herbicides (kill plants) or pesticides (kill or make animals infertile/unable to reproduce)</a:t>
            </a:r>
          </a:p>
          <a:p>
            <a:pPr marL="914400" lvl="1" indent="-457200">
              <a:buFont typeface="Times New Roman" pitchFamily="18" charset="0"/>
              <a:buAutoNum type="alphaLcPeriod"/>
            </a:pPr>
            <a:r>
              <a:rPr lang="en-US" sz="2000">
                <a:latin typeface="Chaparral Pro" pitchFamily="18" charset="0"/>
              </a:rPr>
              <a:t>Used to lure animals into traps</a:t>
            </a:r>
          </a:p>
          <a:p>
            <a:pPr marL="914400" lvl="1" indent="-457200">
              <a:buFont typeface="Times New Roman" pitchFamily="18" charset="0"/>
              <a:buAutoNum type="alphaLcPeriod"/>
            </a:pPr>
            <a:r>
              <a:rPr lang="en-US" sz="2000">
                <a:latin typeface="Chaparral Pro" pitchFamily="18" charset="0"/>
              </a:rPr>
              <a:t>Easy and less labor intensive, but could harm native plants and animals as well.</a:t>
            </a:r>
          </a:p>
          <a:p>
            <a:pPr marL="457200" indent="-457200">
              <a:buFont typeface="Times New Roman" pitchFamily="18" charset="0"/>
              <a:buAutoNum type="arabicPeriod"/>
            </a:pPr>
            <a:r>
              <a:rPr lang="en-US" sz="2000" b="1">
                <a:latin typeface="Chaparral Pro" pitchFamily="18" charset="0"/>
              </a:rPr>
              <a:t>Biological</a:t>
            </a:r>
          </a:p>
          <a:p>
            <a:pPr marL="914400" lvl="1" indent="-457200">
              <a:buFont typeface="Times New Roman" pitchFamily="18" charset="0"/>
              <a:buAutoNum type="alphaLcPeriod"/>
            </a:pPr>
            <a:r>
              <a:rPr lang="en-US" sz="2000">
                <a:latin typeface="Chaparral Pro" pitchFamily="18" charset="0"/>
              </a:rPr>
              <a:t>Release of specific species into the environment to control the invasive species</a:t>
            </a:r>
          </a:p>
          <a:p>
            <a:pPr marL="914400" lvl="1" indent="-457200">
              <a:buFont typeface="Times New Roman" pitchFamily="18" charset="0"/>
              <a:buAutoNum type="alphaLcPeriod"/>
            </a:pPr>
            <a:r>
              <a:rPr lang="en-US" sz="2000">
                <a:latin typeface="Chaparral Pro" pitchFamily="18" charset="0"/>
              </a:rPr>
              <a:t>Could really help the problem without using harmful chemicals</a:t>
            </a:r>
          </a:p>
          <a:p>
            <a:pPr marL="914400" lvl="1" indent="-457200">
              <a:buFont typeface="Times New Roman" pitchFamily="18" charset="0"/>
              <a:buAutoNum type="alphaLcPeriod"/>
            </a:pPr>
            <a:r>
              <a:rPr lang="en-US" sz="2000">
                <a:latin typeface="Chaparral Pro" pitchFamily="18" charset="0"/>
              </a:rPr>
              <a:t>Could have unforeseen circumstances to the environment (could become an invasive species itself.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WordArt 2"/>
          <p:cNvSpPr>
            <a:spLocks noChangeArrowheads="1" noChangeShapeType="1" noTextEdit="1"/>
          </p:cNvSpPr>
          <p:nvPr/>
        </p:nvSpPr>
        <p:spPr bwMode="auto">
          <a:xfrm>
            <a:off x="304800" y="381000"/>
            <a:ext cx="46482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Purple Loosestrife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609600" y="1981200"/>
            <a:ext cx="4114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Attractive flower was used in landscaping</a:t>
            </a:r>
          </a:p>
        </p:txBody>
      </p:sp>
      <p:pic>
        <p:nvPicPr>
          <p:cNvPr id="6149" name="Picture 5" descr="Close-up of flowering purple loosestrife stalk with b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914400"/>
            <a:ext cx="2617788" cy="424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33400" y="3276600"/>
            <a:ext cx="42068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Reproduces by cuttings, roots, and  seeds.  One plant can produce 300,000 seeds in a year.</a:t>
            </a:r>
          </a:p>
        </p:txBody>
      </p:sp>
      <p:pic>
        <p:nvPicPr>
          <p:cNvPr id="6153" name="Picture 9" descr="purpleloo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4724400"/>
            <a:ext cx="2778125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 descr="loosestrif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4800600"/>
            <a:ext cx="171450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utoUpdateAnimBg="0"/>
      <p:bldP spid="615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JPG-Montezuma National Wildlife Refuge, 19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0"/>
            <a:ext cx="4194175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JPG-Montezuma National Wildlife Refuge, 19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86000"/>
            <a:ext cx="4206875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81000" y="5257800"/>
            <a:ext cx="3957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1968, major waterfowl nursery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4800600" y="5257800"/>
            <a:ext cx="38258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1978, most natives destroyed or  displaced by loosestrife.</a:t>
            </a:r>
          </a:p>
        </p:txBody>
      </p:sp>
      <p:sp>
        <p:nvSpPr>
          <p:cNvPr id="40966" name="WordArt 10"/>
          <p:cNvSpPr>
            <a:spLocks noChangeArrowheads="1" noChangeShapeType="1" noTextEdit="1"/>
          </p:cNvSpPr>
          <p:nvPr/>
        </p:nvSpPr>
        <p:spPr bwMode="auto">
          <a:xfrm>
            <a:off x="304800" y="381000"/>
            <a:ext cx="46482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Purple Loosestrife, cont.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457200" y="1143000"/>
            <a:ext cx="7162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So aggressive that it chokes out native plants, destroying wildlife habitat.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 autoUpdateAnimBg="0"/>
      <p:bldP spid="7177" grpId="0" autoUpdateAnimBg="0"/>
      <p:bldP spid="7179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81000" y="5029200"/>
            <a:ext cx="7150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Beetles only eat loosestrife. When that runs out, they die.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57200" y="5791200"/>
            <a:ext cx="7239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Making progress on stopping loosestrife but still a long way to go.</a:t>
            </a:r>
          </a:p>
        </p:txBody>
      </p:sp>
      <p:sp>
        <p:nvSpPr>
          <p:cNvPr id="41988" name="WordArt 6"/>
          <p:cNvSpPr>
            <a:spLocks noChangeArrowheads="1" noChangeShapeType="1" noTextEdit="1"/>
          </p:cNvSpPr>
          <p:nvPr/>
        </p:nvSpPr>
        <p:spPr bwMode="auto">
          <a:xfrm>
            <a:off x="304800" y="381000"/>
            <a:ext cx="46482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Purple Loosestrife, cont.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457200" y="1143000"/>
            <a:ext cx="7162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Minnesota DNR introduced Loosestrife beetles to control the growth of the plants</a:t>
            </a:r>
          </a:p>
        </p:txBody>
      </p:sp>
      <p:pic>
        <p:nvPicPr>
          <p:cNvPr id="4199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514600"/>
            <a:ext cx="27432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676400"/>
            <a:ext cx="19050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utoUpdateAnimBg="0"/>
      <p:bldP spid="24581" grpId="0" autoUpdateAnimBg="0"/>
      <p:bldP spid="2458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WordArt 2"/>
          <p:cNvSpPr>
            <a:spLocks noChangeArrowheads="1" noChangeShapeType="1" noTextEdit="1"/>
          </p:cNvSpPr>
          <p:nvPr/>
        </p:nvSpPr>
        <p:spPr bwMode="auto">
          <a:xfrm>
            <a:off x="914400" y="533400"/>
            <a:ext cx="2705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Zebra Mussels</a:t>
            </a:r>
          </a:p>
        </p:txBody>
      </p:sp>
      <p:pic>
        <p:nvPicPr>
          <p:cNvPr id="8196" name="Picture 4" descr="Cluster of zebra musse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429000"/>
            <a:ext cx="4229100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Zebra Mussel. Click to see larger image.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990600"/>
            <a:ext cx="22860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746125" y="1336675"/>
            <a:ext cx="451167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First introduced in the Great Lakes by ballast water from ocean-going vessel.  Larvae or adults can spread.  Multi-billion dollar threat to industrial, agricultural, and municipal water supplies.</a:t>
            </a:r>
          </a:p>
        </p:txBody>
      </p:sp>
      <p:pic>
        <p:nvPicPr>
          <p:cNvPr id="8207" name="Picture 15" descr="zebra musse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4038600"/>
            <a:ext cx="1908175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zebra mussels attached to crayfis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295400"/>
            <a:ext cx="3429000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WordArt 6"/>
          <p:cNvSpPr>
            <a:spLocks noChangeArrowheads="1" noChangeShapeType="1" noTextEdit="1"/>
          </p:cNvSpPr>
          <p:nvPr/>
        </p:nvSpPr>
        <p:spPr bwMode="auto">
          <a:xfrm>
            <a:off x="914400" y="533400"/>
            <a:ext cx="40386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Zebra Mussels, cont.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04800" y="28194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They out-compete native mussels.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1143000" y="3886200"/>
            <a:ext cx="36734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They leave the water too clear so bottom plants and bottom-feeding fish become too common.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669925" y="1717675"/>
            <a:ext cx="3176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They clog water intakes.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609600" y="5638800"/>
            <a:ext cx="3616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They encrust native species.</a:t>
            </a:r>
          </a:p>
        </p:txBody>
      </p:sp>
      <p:pic>
        <p:nvPicPr>
          <p:cNvPr id="4404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733800"/>
            <a:ext cx="28003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autoUpdateAnimBg="0"/>
      <p:bldP spid="9224" grpId="0" autoUpdateAnimBg="0"/>
      <p:bldP spid="9225" grpId="0" autoUpdateAnimBg="0"/>
      <p:bldP spid="9226" grpId="0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818</Words>
  <Application>Microsoft Office PowerPoint</Application>
  <PresentationFormat>On-screen Show (4:3)</PresentationFormat>
  <Paragraphs>108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Times New Roman</vt:lpstr>
      <vt:lpstr>Arial</vt:lpstr>
      <vt:lpstr>Calibri</vt:lpstr>
      <vt:lpstr>Verdana</vt:lpstr>
      <vt:lpstr>Trebuchet MS</vt:lpstr>
      <vt:lpstr>Sydnie</vt:lpstr>
      <vt:lpstr>Rockwell Condensed</vt:lpstr>
      <vt:lpstr>Arial Black</vt:lpstr>
      <vt:lpstr>Snap ITC</vt:lpstr>
      <vt:lpstr>Baskerville Old Face</vt:lpstr>
      <vt:lpstr>Chaparral Pro</vt:lpstr>
      <vt:lpstr>Britannic Bold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Fire Ants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</dc:creator>
  <cp:lastModifiedBy>petereri</cp:lastModifiedBy>
  <cp:revision>17</cp:revision>
  <dcterms:created xsi:type="dcterms:W3CDTF">2003-05-29T03:19:05Z</dcterms:created>
  <dcterms:modified xsi:type="dcterms:W3CDTF">2011-10-11T20:16:35Z</dcterms:modified>
</cp:coreProperties>
</file>