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5" r:id="rId16"/>
    <p:sldId id="272" r:id="rId17"/>
    <p:sldId id="276" r:id="rId18"/>
    <p:sldId id="271" r:id="rId19"/>
    <p:sldId id="270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9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11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5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57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0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8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4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3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2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9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1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42279"/>
            <a:ext cx="4848896" cy="1181515"/>
          </a:xfrm>
        </p:spPr>
        <p:txBody>
          <a:bodyPr/>
          <a:lstStyle/>
          <a:p>
            <a:r>
              <a:rPr lang="en-US" dirty="0" smtClean="0"/>
              <a:t>Genetics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913" y="3723794"/>
            <a:ext cx="7456868" cy="211033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Study of hereditary and variation of inherited characteristics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4" y="421515"/>
            <a:ext cx="4397330" cy="30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Complex Inheritance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39" y="1300767"/>
            <a:ext cx="10820400" cy="437700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Incomplete Dominance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When neither allele is fully dominant so the phenotype expressed is a blend of traits. </a:t>
            </a:r>
          </a:p>
          <a:p>
            <a:pPr lvl="2"/>
            <a:r>
              <a:rPr lang="en-US" sz="1600" dirty="0" smtClean="0"/>
              <a:t>In a simple cross there will be a third phenotype 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320" y="2708395"/>
            <a:ext cx="3376880" cy="3763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95" y="3444628"/>
            <a:ext cx="7620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Incomplete Dominance example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5921062" cy="25577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Heterozygote cross for incomplete dominance flower color.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What is the ratio of flower color?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45" y="2194560"/>
            <a:ext cx="4238223" cy="4238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524" y="4881094"/>
            <a:ext cx="493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50% Pink </a:t>
            </a:r>
          </a:p>
          <a:p>
            <a:r>
              <a:rPr lang="en-US" sz="2200" dirty="0" smtClean="0"/>
              <a:t>25% White </a:t>
            </a:r>
          </a:p>
          <a:p>
            <a:r>
              <a:rPr lang="en-US" sz="2200" dirty="0" smtClean="0"/>
              <a:t>25% Red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08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4" y="1652967"/>
            <a:ext cx="10820400" cy="4024125"/>
          </a:xfrm>
          <a:ln>
            <a:noFill/>
          </a:ln>
        </p:spPr>
        <p:txBody>
          <a:bodyPr/>
          <a:lstStyle/>
          <a:p>
            <a:r>
              <a:rPr lang="en-US" sz="2600" dirty="0" smtClean="0">
                <a:solidFill>
                  <a:schemeClr val="accent1"/>
                </a:solidFill>
              </a:rPr>
              <a:t>Both alleles contribute to the phenotype and showing up simultaneously (</a:t>
            </a:r>
            <a:r>
              <a:rPr lang="en-US" sz="2600" u="sng" dirty="0" smtClean="0">
                <a:solidFill>
                  <a:schemeClr val="accent1"/>
                </a:solidFill>
              </a:rPr>
              <a:t>see both traits) </a:t>
            </a:r>
          </a:p>
          <a:p>
            <a:pPr lvl="1"/>
            <a:r>
              <a:rPr lang="en-US" sz="2400" dirty="0" smtClean="0"/>
              <a:t>Unlike incomplete dominance which blends the traits, with codominance you can </a:t>
            </a:r>
            <a:r>
              <a:rPr lang="en-US" sz="2400" dirty="0" smtClean="0">
                <a:solidFill>
                  <a:schemeClr val="accent1"/>
                </a:solidFill>
              </a:rPr>
              <a:t>see both traits expressed independently </a:t>
            </a:r>
            <a:r>
              <a:rPr lang="en-US" sz="2400" dirty="0" smtClean="0"/>
              <a:t>at the same time.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03" y="3665030"/>
            <a:ext cx="4021657" cy="3016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8045" y="4803820"/>
            <a:ext cx="160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Codominant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64018" y="4803820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Incomplete Dominance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295" y="24921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Codominance 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05" y="249215"/>
            <a:ext cx="3577736" cy="6415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0130" y="6068096"/>
            <a:ext cx="788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Roan color horses, you can see both colors at the same time: White and Chestnut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82" y="1198418"/>
            <a:ext cx="6224155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12" y="3550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Alleles: One gene where the population has more than 2 allele versions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5895"/>
            <a:ext cx="10820400" cy="40241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No individual Human carries more than 2 alleles, </a:t>
            </a:r>
            <a:r>
              <a:rPr lang="en-US" sz="2200" dirty="0" smtClean="0">
                <a:solidFill>
                  <a:schemeClr val="accent1"/>
                </a:solidFill>
              </a:rPr>
              <a:t>but many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       traits have more than two possibilities for alleles</a:t>
            </a:r>
            <a:r>
              <a:rPr lang="en-US" sz="2200" dirty="0" smtClean="0">
                <a:solidFill>
                  <a:schemeClr val="tx1"/>
                </a:solidFill>
              </a:rPr>
              <a:t> in the total population. </a:t>
            </a:r>
          </a:p>
          <a:p>
            <a:r>
              <a:rPr lang="en-US" sz="2200" dirty="0" smtClean="0"/>
              <a:t>Example: Blood Type </a:t>
            </a:r>
          </a:p>
          <a:p>
            <a:pPr lvl="1"/>
            <a:r>
              <a:rPr lang="en-US" sz="2000" dirty="0" smtClean="0"/>
              <a:t>Allele type A, B or O </a:t>
            </a:r>
          </a:p>
          <a:p>
            <a:pPr lvl="1"/>
            <a:r>
              <a:rPr lang="en-US" sz="2000" dirty="0" smtClean="0"/>
              <a:t>Antigen (+ or – follows typical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2 allele inheritance)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646" y="2616986"/>
            <a:ext cx="6379335" cy="39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Rabbit fur: Multiple alleles example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903631" cy="4347908"/>
          </a:xfrm>
        </p:spPr>
        <p:txBody>
          <a:bodyPr>
            <a:normAutofit/>
          </a:bodyPr>
          <a:lstStyle/>
          <a:p>
            <a:r>
              <a:rPr lang="en-US" sz="2000" dirty="0"/>
              <a:t>Rabbits have five kinds of skin </a:t>
            </a:r>
            <a:r>
              <a:rPr lang="en-US" sz="2000" dirty="0" smtClean="0"/>
              <a:t>color</a:t>
            </a:r>
            <a:r>
              <a:rPr lang="en-US" sz="2000" dirty="0"/>
              <a:t>, </a:t>
            </a:r>
            <a:r>
              <a:rPr lang="en-US" sz="2000" dirty="0" smtClean="0"/>
              <a:t>colored </a:t>
            </a:r>
            <a:r>
              <a:rPr lang="en-US" sz="2000" dirty="0"/>
              <a:t>(agouti), chinchilla, </a:t>
            </a:r>
            <a:r>
              <a:rPr lang="en-US" sz="2000" dirty="0" smtClean="0"/>
              <a:t>Himalayan </a:t>
            </a:r>
            <a:r>
              <a:rPr lang="en-US" sz="2000" dirty="0"/>
              <a:t>albino and albino, light grey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Alleles: </a:t>
            </a:r>
          </a:p>
          <a:p>
            <a:pPr lvl="1"/>
            <a:r>
              <a:rPr lang="en-US" sz="2000" dirty="0" smtClean="0"/>
              <a:t>C</a:t>
            </a:r>
          </a:p>
          <a:p>
            <a:pPr lvl="1"/>
            <a:r>
              <a:rPr lang="en-US" sz="2000" dirty="0" err="1" smtClean="0"/>
              <a:t>C^h</a:t>
            </a:r>
            <a:endParaRPr lang="en-US" sz="2000" dirty="0" smtClean="0"/>
          </a:p>
          <a:p>
            <a:pPr lvl="1"/>
            <a:r>
              <a:rPr lang="en-US" sz="2000" dirty="0" err="1" smtClean="0"/>
              <a:t>C^ch</a:t>
            </a:r>
            <a:endParaRPr lang="en-US" sz="2000" dirty="0" smtClean="0"/>
          </a:p>
          <a:p>
            <a:pPr lvl="1"/>
            <a:r>
              <a:rPr lang="en-US" sz="2000" dirty="0" smtClean="0"/>
              <a:t>C^+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88" y="1815921"/>
            <a:ext cx="5150412" cy="4855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63" y="3566160"/>
            <a:ext cx="3161447" cy="23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14" y="1400966"/>
            <a:ext cx="842803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 trait for a gene that is found only on the X or Y chromosome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Most found on X chromosome </a:t>
            </a:r>
            <a:r>
              <a:rPr lang="en-US" sz="2400" dirty="0" smtClean="0"/>
              <a:t>since the Y chromosome is small and carries less genetic information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Carrier: individual that inherited </a:t>
            </a:r>
            <a:r>
              <a:rPr lang="en-US" sz="2400" dirty="0">
                <a:solidFill>
                  <a:schemeClr val="accent1"/>
                </a:solidFill>
              </a:rPr>
              <a:t>a recessive allele for a </a:t>
            </a:r>
            <a:r>
              <a:rPr lang="en-US" sz="2400" b="1" dirty="0">
                <a:solidFill>
                  <a:schemeClr val="accent1"/>
                </a:solidFill>
              </a:rPr>
              <a:t>genetic</a:t>
            </a:r>
            <a:r>
              <a:rPr lang="en-US" sz="2400" dirty="0">
                <a:solidFill>
                  <a:schemeClr val="accent1"/>
                </a:solidFill>
              </a:rPr>
              <a:t> trait or mutation but does not display that trait or show symptoms of the disease.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Example: Color blindness </a:t>
            </a:r>
          </a:p>
          <a:p>
            <a:pPr lvl="1"/>
            <a:r>
              <a:rPr lang="en-US" sz="2400" dirty="0" smtClean="0"/>
              <a:t>Carried on X chromosome, recessive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6473" y="5281739"/>
            <a:ext cx="544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Question: Can Fathers pass color blindness on to their sons?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28" y="3724293"/>
            <a:ext cx="4153189" cy="3114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042" y="50085"/>
            <a:ext cx="1994775" cy="19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Sex-Linked example: Calico Cats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Why are there no male calico cats?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681867"/>
          </a:xfrm>
        </p:spPr>
        <p:txBody>
          <a:bodyPr/>
          <a:lstStyle/>
          <a:p>
            <a:r>
              <a:rPr lang="en-US" dirty="0" smtClean="0"/>
              <a:t>One of the genes for cats coat color is located on the X chromosome. </a:t>
            </a:r>
          </a:p>
          <a:p>
            <a:pPr lvl="1"/>
            <a:r>
              <a:rPr lang="en-US" sz="1800" dirty="0" smtClean="0"/>
              <a:t>X^B is the allele for Orange Fur (dominant) </a:t>
            </a:r>
          </a:p>
          <a:p>
            <a:pPr lvl="1"/>
            <a:r>
              <a:rPr lang="en-US" sz="1800" dirty="0" err="1" smtClean="0"/>
              <a:t>X^b</a:t>
            </a:r>
            <a:r>
              <a:rPr lang="en-US" sz="1800" dirty="0" smtClean="0"/>
              <a:t> is the allele for Black Fur </a:t>
            </a:r>
          </a:p>
          <a:p>
            <a:pPr lvl="2"/>
            <a:r>
              <a:rPr lang="en-US" sz="1800" dirty="0" smtClean="0"/>
              <a:t>Female Cats who are heterozygotes do not only express the dominant gene- they express a patchwork (</a:t>
            </a:r>
            <a:r>
              <a:rPr lang="en-US" sz="1800" dirty="0" err="1" smtClean="0"/>
              <a:t>tortishell</a:t>
            </a:r>
            <a:r>
              <a:rPr lang="en-US" sz="1800" dirty="0" smtClean="0"/>
              <a:t>) pattern of orange and black.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097037" y="502277"/>
            <a:ext cx="144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Male= XY </a:t>
            </a:r>
          </a:p>
          <a:p>
            <a:r>
              <a:rPr lang="en-US" dirty="0" smtClean="0"/>
              <a:t>Female= XX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4196125"/>
            <a:ext cx="596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possible female genotypes? Phenotypes? </a:t>
            </a:r>
          </a:p>
          <a:p>
            <a:r>
              <a:rPr lang="en-US" dirty="0" smtClean="0"/>
              <a:t> What are the possible male genotypes? Phenotypes?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7725" y="5233450"/>
            <a:ext cx="471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the Punnett Square for a Calico Female and a Orange Male.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2" y="4068436"/>
            <a:ext cx="4018208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Another codominance?     Not so simple……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30" y="5640946"/>
            <a:ext cx="45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Dalmatians spots are genetically determined by MORE THAN ONE GENE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2" y="1496291"/>
            <a:ext cx="5673436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89" y="321026"/>
            <a:ext cx="9313572" cy="1293028"/>
          </a:xfrm>
        </p:spPr>
        <p:txBody>
          <a:bodyPr>
            <a:noAutofit/>
          </a:bodyPr>
          <a:lstStyle/>
          <a:p>
            <a:r>
              <a:rPr lang="en-US" sz="3400" u="sng" dirty="0" smtClean="0"/>
              <a:t>Polygenic Traits</a:t>
            </a:r>
            <a:r>
              <a:rPr lang="en-US" sz="3400" dirty="0" smtClean="0"/>
              <a:t>: Characteristics that are determined by the combined effect of 2+ genes 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1784"/>
            <a:ext cx="5521817" cy="4024125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Traits that have more than one gene that codes for them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Skin color is at least 3 genes: you have 2 alleles for each gene that act as incomplete dominance pattern. 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accent1"/>
              </a:solidFill>
            </a:endParaRP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Yields a large range of phenotypes </a:t>
            </a:r>
            <a:r>
              <a:rPr lang="en-US" sz="2600" dirty="0" smtClean="0"/>
              <a:t>that do not follow the </a:t>
            </a:r>
            <a:r>
              <a:rPr lang="en-US" sz="2600" dirty="0"/>
              <a:t>M</a:t>
            </a:r>
            <a:r>
              <a:rPr lang="en-US" sz="2600" dirty="0" smtClean="0"/>
              <a:t>endelian expected ratios. 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76" y="1583145"/>
            <a:ext cx="4613924" cy="5015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428" y="5674950"/>
            <a:ext cx="499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Poly= many </a:t>
            </a:r>
          </a:p>
          <a:p>
            <a:r>
              <a:rPr lang="en-US" dirty="0" smtClean="0"/>
              <a:t>Genic = genes </a:t>
            </a:r>
          </a:p>
          <a:p>
            <a:r>
              <a:rPr lang="en-US" dirty="0" smtClean="0"/>
              <a:t>MANY GENES Traits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</a:t>
            </a:r>
            <a:r>
              <a:rPr lang="en-US" dirty="0" err="1" smtClean="0"/>
              <a:t>mendel</a:t>
            </a:r>
            <a:r>
              <a:rPr lang="en-US" dirty="0" smtClean="0"/>
              <a:t> (1822-1884)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18" y="2298700"/>
            <a:ext cx="10820400" cy="40241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Widely considered the </a:t>
            </a:r>
            <a:r>
              <a:rPr lang="en-US" sz="2200" dirty="0" smtClean="0">
                <a:solidFill>
                  <a:schemeClr val="accent1"/>
                </a:solidFill>
              </a:rPr>
              <a:t>“</a:t>
            </a:r>
            <a:r>
              <a:rPr lang="en-US" sz="2200" b="1" dirty="0" smtClean="0">
                <a:solidFill>
                  <a:schemeClr val="accent1"/>
                </a:solidFill>
              </a:rPr>
              <a:t>father of genetics</a:t>
            </a:r>
            <a:r>
              <a:rPr lang="en-US" sz="2200" dirty="0" smtClean="0">
                <a:solidFill>
                  <a:schemeClr val="accent1"/>
                </a:solidFill>
              </a:rPr>
              <a:t>” </a:t>
            </a:r>
            <a:r>
              <a:rPr lang="en-US" sz="2200" dirty="0" smtClean="0"/>
              <a:t>due to his work creating the Laws of Inheritance from his study of pea plants and their offspring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Found that </a:t>
            </a:r>
            <a:r>
              <a:rPr lang="en-US" sz="2400" dirty="0" smtClean="0">
                <a:solidFill>
                  <a:schemeClr val="accent1"/>
                </a:solidFill>
              </a:rPr>
              <a:t>offspring kept the traits of their parents</a:t>
            </a:r>
          </a:p>
          <a:p>
            <a:pPr lvl="1"/>
            <a:r>
              <a:rPr lang="en-US" dirty="0" smtClean="0"/>
              <a:t>He called this particulate inheritance</a:t>
            </a:r>
          </a:p>
          <a:p>
            <a:pPr marL="457200" lvl="1" indent="0">
              <a:buNone/>
            </a:pPr>
            <a:r>
              <a:rPr lang="en-US" dirty="0" smtClean="0"/>
              <a:t>    which we now study a</a:t>
            </a:r>
            <a:r>
              <a:rPr lang="en-US" u="sng" dirty="0" smtClean="0"/>
              <a:t>s </a:t>
            </a:r>
            <a:r>
              <a:rPr lang="en-US" b="1" u="sng" dirty="0" smtClean="0"/>
              <a:t>heredity </a:t>
            </a:r>
            <a:endParaRPr lang="en-US" u="sng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Heredity: Passing of characteristics from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accent1"/>
                </a:solidFill>
              </a:rPr>
              <a:t> one generation to the next 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17" y="241299"/>
            <a:ext cx="1450468" cy="205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04" y="3120013"/>
            <a:ext cx="3335696" cy="36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77" y="128337"/>
            <a:ext cx="8596668" cy="1320800"/>
          </a:xfrm>
        </p:spPr>
        <p:txBody>
          <a:bodyPr/>
          <a:lstStyle/>
          <a:p>
            <a:r>
              <a:rPr lang="en-US" dirty="0" smtClean="0"/>
              <a:t>Polygenic Trait example: eye color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77" y="1654658"/>
            <a:ext cx="4213465" cy="3880773"/>
          </a:xfrm>
        </p:spPr>
        <p:txBody>
          <a:bodyPr/>
          <a:lstStyle/>
          <a:p>
            <a:r>
              <a:rPr lang="en-US" dirty="0" smtClean="0"/>
              <a:t>Eye color is controlled by more than one gene </a:t>
            </a:r>
          </a:p>
          <a:p>
            <a:pPr lvl="1"/>
            <a:r>
              <a:rPr lang="en-US" dirty="0" smtClean="0"/>
              <a:t>Each gene has 2 allele options </a:t>
            </a:r>
          </a:p>
          <a:p>
            <a:pPr lvl="1"/>
            <a:r>
              <a:rPr lang="en-US" dirty="0" smtClean="0"/>
              <a:t>Neither allele is fully dominant </a:t>
            </a:r>
          </a:p>
          <a:p>
            <a:pPr lvl="1"/>
            <a:r>
              <a:rPr lang="en-US" dirty="0" smtClean="0"/>
              <a:t>Yields large range of possible eye colors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98" y="692889"/>
            <a:ext cx="6287191" cy="61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5" y="223234"/>
            <a:ext cx="9638643" cy="1320800"/>
          </a:xfrm>
        </p:spPr>
        <p:txBody>
          <a:bodyPr/>
          <a:lstStyle/>
          <a:p>
            <a:r>
              <a:rPr lang="en-US" dirty="0" smtClean="0"/>
              <a:t>Environmental Effects on Gene Expression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9" y="953037"/>
            <a:ext cx="8596668" cy="5904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Phenotype is a combination of the organisms genotype and the environmental factors surrounding the individual. </a:t>
            </a:r>
          </a:p>
          <a:p>
            <a:pPr lvl="1"/>
            <a:r>
              <a:rPr lang="en-US" sz="1900" dirty="0" smtClean="0">
                <a:solidFill>
                  <a:schemeClr val="accent1"/>
                </a:solidFill>
              </a:rPr>
              <a:t>UV Exposure</a:t>
            </a:r>
          </a:p>
          <a:p>
            <a:pPr lvl="2"/>
            <a:r>
              <a:rPr lang="en-US" sz="1900" dirty="0" smtClean="0"/>
              <a:t>Sun increases the amount of melanin produced (to protect the skin) which darkens overall skin color. </a:t>
            </a:r>
          </a:p>
          <a:p>
            <a:pPr lvl="1"/>
            <a:r>
              <a:rPr lang="en-US" sz="1900" dirty="0" smtClean="0">
                <a:solidFill>
                  <a:schemeClr val="accent1"/>
                </a:solidFill>
              </a:rPr>
              <a:t>Temperature</a:t>
            </a:r>
          </a:p>
          <a:p>
            <a:pPr lvl="2"/>
            <a:r>
              <a:rPr lang="en-US" sz="1900" dirty="0" smtClean="0"/>
              <a:t>Example: Himalayan Bunnies have an enzyme that produces black fur that is denatured by the heat of the bunnies body so only the extremities (nose, ears, feet and tail) are black.</a:t>
            </a:r>
          </a:p>
          <a:p>
            <a:pPr lvl="1"/>
            <a:r>
              <a:rPr lang="en-US" sz="1900" dirty="0" smtClean="0">
                <a:solidFill>
                  <a:schemeClr val="accent1"/>
                </a:solidFill>
              </a:rPr>
              <a:t>Sex </a:t>
            </a:r>
          </a:p>
          <a:p>
            <a:pPr lvl="2"/>
            <a:r>
              <a:rPr lang="en-US" sz="1900" dirty="0"/>
              <a:t>Male baldness is effected by high levels of hormone </a:t>
            </a:r>
            <a:endParaRPr lang="en-US" sz="1900" dirty="0" smtClean="0"/>
          </a:p>
          <a:p>
            <a:pPr marL="914400" lvl="2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testosterone</a:t>
            </a:r>
            <a:r>
              <a:rPr lang="en-US" sz="1900" dirty="0"/>
              <a:t>, which </a:t>
            </a:r>
            <a:r>
              <a:rPr lang="en-US" sz="1900" dirty="0" smtClean="0"/>
              <a:t>is higher </a:t>
            </a:r>
            <a:r>
              <a:rPr lang="en-US" sz="1900" dirty="0"/>
              <a:t>in men then women. </a:t>
            </a:r>
            <a:endParaRPr lang="en-US" sz="1900" dirty="0" smtClean="0"/>
          </a:p>
          <a:p>
            <a:pPr lvl="1"/>
            <a:r>
              <a:rPr lang="en-US" sz="1900" dirty="0" smtClean="0">
                <a:solidFill>
                  <a:schemeClr val="accent1"/>
                </a:solidFill>
              </a:rPr>
              <a:t>Drugs/Chemicals </a:t>
            </a:r>
          </a:p>
          <a:p>
            <a:pPr lvl="1"/>
            <a:r>
              <a:rPr lang="en-US" sz="1900" dirty="0" smtClean="0">
                <a:solidFill>
                  <a:schemeClr val="accent1"/>
                </a:solidFill>
              </a:rPr>
              <a:t>Light (wavelength/color)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930218"/>
            <a:ext cx="3723201" cy="2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62" y="803344"/>
            <a:ext cx="5782614" cy="576973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Trait: Characteristic of an individual due to what proteins are coded for. </a:t>
            </a:r>
          </a:p>
          <a:p>
            <a:pPr lvl="1"/>
            <a:r>
              <a:rPr lang="en-US" dirty="0" smtClean="0"/>
              <a:t>Examples: Eye color, shriveled or not pea pod, hemophilia, fingernails. 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Gene: Specific section of DNA that codes for proteins that make up our traits/characteristics </a:t>
            </a:r>
          </a:p>
          <a:p>
            <a:endParaRPr lang="en-US" sz="2600" dirty="0" smtClean="0">
              <a:solidFill>
                <a:schemeClr val="accent1"/>
              </a:solidFill>
            </a:endParaRP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Allele: Form of a gene that a person has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776" y="2015823"/>
            <a:ext cx="5560242" cy="45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80" y="223233"/>
            <a:ext cx="8596668" cy="1320800"/>
          </a:xfrm>
        </p:spPr>
        <p:txBody>
          <a:bodyPr/>
          <a:lstStyle/>
          <a:p>
            <a:r>
              <a:rPr lang="en-US" dirty="0" smtClean="0"/>
              <a:t>Genotype &amp; Phenotype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4"/>
            <a:ext cx="10820400" cy="548993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You have 2 alleles for every gene. One from mom and one from dad. 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Genotype: The genetic makeup of an individual for a specific trait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              (what alleles they have)</a:t>
            </a:r>
          </a:p>
          <a:p>
            <a:pPr lvl="1"/>
            <a:r>
              <a:rPr lang="en-US" dirty="0" smtClean="0"/>
              <a:t>What alleles for a specific gene that a person has</a:t>
            </a:r>
          </a:p>
          <a:p>
            <a:pPr lvl="2"/>
            <a:r>
              <a:rPr lang="en-US" sz="2000" dirty="0" smtClean="0"/>
              <a:t>Alleles are denoted capitol for dominant and lower case for recessive (E and e) </a:t>
            </a:r>
          </a:p>
          <a:p>
            <a:pPr lvl="2"/>
            <a:r>
              <a:rPr lang="en-US" sz="2800" dirty="0" smtClean="0">
                <a:solidFill>
                  <a:schemeClr val="accent1"/>
                </a:solidFill>
              </a:rPr>
              <a:t>Homozygous: Carries two of the same allele form </a:t>
            </a:r>
          </a:p>
          <a:p>
            <a:pPr lvl="3"/>
            <a:r>
              <a:rPr lang="en-US" sz="2000" dirty="0" smtClean="0"/>
              <a:t>(EE)- Homozygous dominant 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ee</a:t>
            </a:r>
            <a:r>
              <a:rPr lang="en-US" sz="2000" dirty="0" smtClean="0">
                <a:solidFill>
                  <a:schemeClr val="tx1"/>
                </a:solidFill>
              </a:rPr>
              <a:t>)- Homozygous recessive </a:t>
            </a:r>
          </a:p>
          <a:p>
            <a:pPr lvl="2"/>
            <a:r>
              <a:rPr lang="en-US" sz="2800" dirty="0" smtClean="0">
                <a:solidFill>
                  <a:schemeClr val="accent1"/>
                </a:solidFill>
              </a:rPr>
              <a:t>Heterozygous: Carries one of each allele form</a:t>
            </a:r>
          </a:p>
          <a:p>
            <a:pPr lvl="3"/>
            <a:r>
              <a:rPr lang="en-US" sz="2000" dirty="0" smtClean="0"/>
              <a:t>(</a:t>
            </a:r>
            <a:r>
              <a:rPr lang="en-US" sz="2000" dirty="0" err="1" smtClean="0"/>
              <a:t>Ee</a:t>
            </a:r>
            <a:r>
              <a:rPr lang="en-US" sz="2000" dirty="0" smtClean="0"/>
              <a:t>)- Only one of the alleles will be visible as a trait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035" y="39074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&amp; Phenotype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829"/>
            <a:ext cx="10820400" cy="44671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Phenotype: trait or characteristic that is expressed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               (seen) in an individual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07509"/>
            <a:ext cx="5611146" cy="3636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06" y="2707509"/>
            <a:ext cx="4834128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651" y="262096"/>
            <a:ext cx="8610600" cy="1293028"/>
          </a:xfrm>
        </p:spPr>
        <p:txBody>
          <a:bodyPr/>
          <a:lstStyle/>
          <a:p>
            <a:r>
              <a:rPr lang="en-US" u="sng" dirty="0" smtClean="0"/>
              <a:t>Mendelian Inheritance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21" y="1346492"/>
            <a:ext cx="8596668" cy="5071477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Individuals have 2 alleles (version of the gene). 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The different </a:t>
            </a:r>
            <a:r>
              <a:rPr lang="en-US" altLang="en-US" sz="2400" dirty="0" smtClean="0">
                <a:solidFill>
                  <a:schemeClr val="accent1"/>
                </a:solidFill>
              </a:rPr>
              <a:t>variation of alleles express </a:t>
            </a:r>
            <a:r>
              <a:rPr lang="en-US" altLang="en-US" sz="2400" dirty="0">
                <a:solidFill>
                  <a:schemeClr val="accent1"/>
                </a:solidFill>
              </a:rPr>
              <a:t>different versions of a trait. 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Alleles types are either dominant or recessive </a:t>
            </a:r>
          </a:p>
          <a:p>
            <a:pPr lvl="2"/>
            <a:r>
              <a:rPr lang="en-US" sz="2000" dirty="0" smtClean="0"/>
              <a:t>If you have even 1 dominant form of the gene, THAT is the phenotype (trait) expressed. </a:t>
            </a:r>
          </a:p>
          <a:p>
            <a:pPr lvl="3"/>
            <a:r>
              <a:rPr lang="en-US" sz="2000" dirty="0" smtClean="0"/>
              <a:t>i.e. If you are Heterozygous, you will have the dominant phenotype (trait) even if you have a (hidden) recessive gene copy from one of your parents. </a:t>
            </a:r>
            <a:endParaRPr lang="en-US" sz="2000" dirty="0"/>
          </a:p>
          <a:p>
            <a:pPr lvl="2"/>
            <a:endParaRPr lang="en-US" dirty="0" smtClean="0"/>
          </a:p>
          <a:p>
            <a:pPr lvl="2"/>
            <a:r>
              <a:rPr lang="en-US" sz="2200" dirty="0" smtClean="0">
                <a:solidFill>
                  <a:schemeClr val="accent1"/>
                </a:solidFill>
              </a:rPr>
              <a:t>Even though a trait is not seen (recessive), that trait can still be passed down to the next generation.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52" y="112776"/>
            <a:ext cx="3938016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95" y="1446870"/>
            <a:ext cx="10820400" cy="1231220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1"/>
                </a:solidFill>
              </a:rPr>
              <a:t>Punnett squares are diagrams  used to determine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          (or predict) the possible genotypes of offspring 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accent2"/>
              </a:solidFill>
            </a:endParaRPr>
          </a:p>
          <a:p>
            <a:pPr lvl="2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924" y="2882573"/>
            <a:ext cx="3473271" cy="3473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3740" y="3425781"/>
            <a:ext cx="4971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</a:p>
          <a:p>
            <a:r>
              <a:rPr lang="en-US" dirty="0"/>
              <a:t>Dominant Allele Y codes for yellow pea pod </a:t>
            </a:r>
          </a:p>
          <a:p>
            <a:r>
              <a:rPr lang="en-US" dirty="0"/>
              <a:t>Recessive Allele y codes for green pea pod </a:t>
            </a:r>
          </a:p>
          <a:p>
            <a:r>
              <a:rPr lang="en-US" dirty="0"/>
              <a:t>How many offspring will be yellow pods?</a:t>
            </a:r>
          </a:p>
          <a:p>
            <a:r>
              <a:rPr lang="en-US" dirty="0"/>
              <a:t>How many will be green pods? </a:t>
            </a:r>
          </a:p>
        </p:txBody>
      </p:sp>
    </p:spTree>
    <p:extLst>
      <p:ext uri="{BB962C8B-B14F-4D97-AF65-F5344CB8AC3E}">
        <p14:creationId xmlns:p14="http://schemas.microsoft.com/office/powerpoint/2010/main" val="2071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65" y="1400373"/>
            <a:ext cx="10820400" cy="4024125"/>
          </a:xfrm>
        </p:spPr>
        <p:txBody>
          <a:bodyPr/>
          <a:lstStyle/>
          <a:p>
            <a:r>
              <a:rPr lang="en-US" dirty="0" smtClean="0"/>
              <a:t>Try it! </a:t>
            </a:r>
          </a:p>
          <a:p>
            <a:pPr lvl="1"/>
            <a:r>
              <a:rPr lang="en-US" dirty="0" smtClean="0"/>
              <a:t>T is the dominant allele for Tall plants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 is the recessive allele for short plants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46" y="3117089"/>
            <a:ext cx="3179740" cy="294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08" y="1976448"/>
            <a:ext cx="3505200" cy="3448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8073" y="5737332"/>
            <a:ext cx="502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% offspring will be tall, what % offspring will be short?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18197" y="2562896"/>
            <a:ext cx="31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Maternal Genotype (Tt)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31" y="3863662"/>
            <a:ext cx="159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Paternal Genotype (Tt)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8" y="282432"/>
            <a:ext cx="8596668" cy="1320800"/>
          </a:xfrm>
        </p:spPr>
        <p:txBody>
          <a:bodyPr/>
          <a:lstStyle/>
          <a:p>
            <a:r>
              <a:rPr lang="en-US" dirty="0" smtClean="0"/>
              <a:t>Muggles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47" y="1510975"/>
            <a:ext cx="7170313" cy="4864067"/>
          </a:xfrm>
        </p:spPr>
        <p:txBody>
          <a:bodyPr>
            <a:normAutofit/>
          </a:bodyPr>
          <a:lstStyle/>
          <a:p>
            <a:r>
              <a:rPr lang="en-US" dirty="0" smtClean="0"/>
              <a:t>The allele for magic in wizards is M. </a:t>
            </a:r>
            <a:endParaRPr lang="en-US" dirty="0"/>
          </a:p>
          <a:p>
            <a:pPr lvl="1"/>
            <a:r>
              <a:rPr lang="en-US" dirty="0" smtClean="0"/>
              <a:t>M is the dominant allele of having magic </a:t>
            </a:r>
          </a:p>
          <a:p>
            <a:pPr lvl="1"/>
            <a:r>
              <a:rPr lang="en-US" dirty="0" smtClean="0"/>
              <a:t>m is the recessive allele for being a muggle </a:t>
            </a:r>
          </a:p>
          <a:p>
            <a:pPr lvl="1"/>
            <a:endParaRPr lang="en-US" dirty="0"/>
          </a:p>
          <a:p>
            <a:pPr lvl="1"/>
            <a:r>
              <a:rPr lang="en-US" sz="2200" dirty="0" smtClean="0"/>
              <a:t>Harrys mother is heterozygous for the magic allele </a:t>
            </a:r>
          </a:p>
          <a:p>
            <a:pPr lvl="2"/>
            <a:r>
              <a:rPr lang="en-US" sz="2200" dirty="0" smtClean="0"/>
              <a:t>What is her genotype?</a:t>
            </a:r>
          </a:p>
          <a:p>
            <a:pPr lvl="1"/>
            <a:r>
              <a:rPr lang="en-US" sz="2200" dirty="0" smtClean="0"/>
              <a:t>Harry father is homozygous dominant </a:t>
            </a:r>
          </a:p>
          <a:p>
            <a:pPr lvl="2"/>
            <a:r>
              <a:rPr lang="en-US" sz="2200" dirty="0" smtClean="0"/>
              <a:t>What is his genotype? </a:t>
            </a:r>
          </a:p>
          <a:p>
            <a:pPr lvl="1"/>
            <a:r>
              <a:rPr lang="en-US" sz="2200" dirty="0" smtClean="0"/>
              <a:t>What % of their children will be wizards?</a:t>
            </a:r>
          </a:p>
          <a:p>
            <a:pPr lvl="2"/>
            <a:r>
              <a:rPr lang="en-US" sz="2200" dirty="0" smtClean="0"/>
              <a:t>Hint: Use a Punnett Square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25" y="3132248"/>
            <a:ext cx="3245879" cy="2956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1822" y="2496036"/>
            <a:ext cx="318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dirty="0" smtClean="0"/>
              <a:t>M               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47459" y="3943008"/>
            <a:ext cx="1099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57" y="149874"/>
            <a:ext cx="1870603" cy="28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19081</TotalTime>
  <Words>1124</Words>
  <Application>Microsoft Office PowerPoint</Application>
  <PresentationFormat>Widescreen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Genetics  </vt:lpstr>
      <vt:lpstr>Gregor mendel (1822-1884)</vt:lpstr>
      <vt:lpstr>PowerPoint Presentation</vt:lpstr>
      <vt:lpstr>Genotype &amp; Phenotype </vt:lpstr>
      <vt:lpstr>Genotype &amp; Phenotype cont…</vt:lpstr>
      <vt:lpstr>Mendelian Inheritance</vt:lpstr>
      <vt:lpstr>Punnett squares </vt:lpstr>
      <vt:lpstr>Punnett Squares </vt:lpstr>
      <vt:lpstr>Muggles </vt:lpstr>
      <vt:lpstr>Complex Inheritance</vt:lpstr>
      <vt:lpstr>Incomplete Dominance example </vt:lpstr>
      <vt:lpstr>Codominance </vt:lpstr>
      <vt:lpstr>Codominance example</vt:lpstr>
      <vt:lpstr>Multiple Alleles: One gene where the population has more than 2 allele versions </vt:lpstr>
      <vt:lpstr>Rabbit fur: Multiple alleles example </vt:lpstr>
      <vt:lpstr>Sex-linked traits </vt:lpstr>
      <vt:lpstr>Sex-Linked example: Calico Cats  Why are there no male calico cats? </vt:lpstr>
      <vt:lpstr>Another codominance?     Not so simple……  </vt:lpstr>
      <vt:lpstr>Polygenic Traits: Characteristics that are determined by the combined effect of 2+ genes  </vt:lpstr>
      <vt:lpstr>Polygenic Trait example: eye color </vt:lpstr>
      <vt:lpstr>Environmental Effects on Gene Expression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Patty Heintz</dc:creator>
  <cp:lastModifiedBy>Peterson, Eric</cp:lastModifiedBy>
  <cp:revision>146</cp:revision>
  <dcterms:created xsi:type="dcterms:W3CDTF">2016-02-03T20:35:33Z</dcterms:created>
  <dcterms:modified xsi:type="dcterms:W3CDTF">2016-03-17T21:55:02Z</dcterms:modified>
</cp:coreProperties>
</file>