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71" r:id="rId3"/>
    <p:sldId id="258" r:id="rId4"/>
    <p:sldId id="261" r:id="rId5"/>
    <p:sldId id="257" r:id="rId6"/>
    <p:sldId id="262" r:id="rId7"/>
    <p:sldId id="263" r:id="rId8"/>
    <p:sldId id="264" r:id="rId9"/>
    <p:sldId id="272" r:id="rId10"/>
    <p:sldId id="260" r:id="rId11"/>
    <p:sldId id="265" r:id="rId12"/>
    <p:sldId id="268" r:id="rId13"/>
    <p:sldId id="269" r:id="rId14"/>
    <p:sldId id="270" r:id="rId15"/>
    <p:sldId id="267" r:id="rId16"/>
    <p:sldId id="279" r:id="rId17"/>
    <p:sldId id="280" r:id="rId18"/>
    <p:sldId id="281" r:id="rId19"/>
    <p:sldId id="273" r:id="rId20"/>
    <p:sldId id="274" r:id="rId21"/>
    <p:sldId id="275" r:id="rId22"/>
    <p:sldId id="277" r:id="rId23"/>
    <p:sldId id="276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6A1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8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A0CDC-12C1-4E86-B512-2F88F63C6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594C9D4-2024-41AB-85CB-41CC2F9E45F9}" type="datetimeFigureOut">
              <a:rPr lang="en-US" smtClean="0"/>
              <a:pPr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8A197B9-EA85-44DF-8E14-98C6A25BFF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Evolution Happens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Selection, Survival of the Fittest, Mutation, Genetic Drift and Gene Flow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 (Survival of the Fittest)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pumping iron!  NOT staying in shape</a:t>
            </a:r>
          </a:p>
          <a:p>
            <a:r>
              <a:rPr lang="en-US" dirty="0" smtClean="0"/>
              <a:t>The organism that is </a:t>
            </a:r>
            <a:r>
              <a:rPr lang="en-US" b="1" u="sng" dirty="0" smtClean="0"/>
              <a:t>best suited </a:t>
            </a:r>
            <a:r>
              <a:rPr lang="en-US" dirty="0" smtClean="0"/>
              <a:t>to its current environment will live AND pass on its genes</a:t>
            </a:r>
          </a:p>
          <a:p>
            <a:r>
              <a:rPr lang="en-US" b="1" u="sng" dirty="0" smtClean="0"/>
              <a:t>Example:</a:t>
            </a:r>
            <a:endParaRPr lang="en-US" dirty="0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en-US" sz="6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6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brown beetles have a greater fitness relative to the green beetles. </a:t>
            </a:r>
          </a:p>
        </p:txBody>
      </p:sp>
      <p:pic>
        <p:nvPicPr>
          <p:cNvPr id="49158" name="Picture 6" descr="How to determine fitness in our beetle pop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572000"/>
            <a:ext cx="5228090" cy="1771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r>
              <a:rPr lang="en-US" sz="3600" dirty="0" smtClean="0"/>
              <a:t>Mechanisms for Evolution</a:t>
            </a:r>
            <a:endParaRPr lang="en-US" sz="3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 populations or individuals evolve?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a gene pool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How can the gene pool change?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Mutation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Genetic drift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Gene flow (migration)</a:t>
            </a:r>
          </a:p>
          <a:p>
            <a:pPr>
              <a:lnSpc>
                <a:spcPct val="90000"/>
              </a:lnSpc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Would these things effect a large population or a small population more?</a:t>
            </a:r>
            <a:endParaRPr lang="en-US" sz="2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590800" y="6477000"/>
            <a:ext cx="4344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>
                <a:latin typeface="Gill Sans" pitchFamily="8" charset="0"/>
                <a:sym typeface="Gill Sans" pitchFamily="8" charset="0"/>
              </a:rPr>
              <a:t>Life Sciences-HHMI Outreach. Copyright 2006 President and Fellows of Harvard College</a:t>
            </a:r>
            <a:r>
              <a:rPr lang="en-US" sz="900">
                <a:solidFill>
                  <a:srgbClr val="FFFFFF"/>
                </a:solidFill>
                <a:latin typeface="Gill Sans" pitchFamily="8" charset="0"/>
                <a:sym typeface="Gill Sans" pitchFamily="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8730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Mutation is a change in DNA.  A change in an organism’s DNA can cause changes in all aspects of its life.</a:t>
            </a:r>
          </a:p>
          <a:p>
            <a:r>
              <a:rPr lang="en-US" b="1" dirty="0" smtClean="0"/>
              <a:t>Mutations are random.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Mutations can be beneficial, neutral, or harmful for the organism, but mutations do not “try” to supply what the organism “needs.”</a:t>
            </a:r>
          </a:p>
          <a:p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676400" y="4419600"/>
          <a:ext cx="4909148" cy="2271712"/>
        </p:xfrm>
        <a:graphic>
          <a:graphicData uri="http://schemas.openxmlformats.org/presentationml/2006/ole">
            <p:oleObj spid="_x0000_s52226" name="Photo Editor Photo" r:id="rId3" imgW="3704762" imgH="171473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Drift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By chance</a:t>
            </a:r>
            <a:r>
              <a:rPr lang="en-US" dirty="0" smtClean="0"/>
              <a:t>, individuals leave behind more descendents (and genes)than other individuals. </a:t>
            </a:r>
          </a:p>
          <a:p>
            <a:r>
              <a:rPr lang="en-US" dirty="0" smtClean="0"/>
              <a:t>The genes of the next generation will be the genes of the “lucky” individuals, not necessarily the healthier or “better” individuals. 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657600" y="4876800"/>
          <a:ext cx="3095625" cy="1500187"/>
        </p:xfrm>
        <a:graphic>
          <a:graphicData uri="http://schemas.openxmlformats.org/presentationml/2006/ole">
            <p:oleObj spid="_x0000_s53251" name="Photo Editor Photo" r:id="rId3" imgW="3400900" imgH="164761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Flow (Migration)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2540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Any movement of genes from one population to another.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Example: Pollen being blown to a new destination, People moving to new cities or countries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genes are carried to a population where those genes previously did not exist, gene flow can be a very important source of genetic variation. </a:t>
            </a:r>
            <a:endParaRPr lang="en-US" sz="3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133600" y="4743450"/>
          <a:ext cx="4690384" cy="1885950"/>
        </p:xfrm>
        <a:graphic>
          <a:graphicData uri="http://schemas.openxmlformats.org/presentationml/2006/ole">
            <p:oleObj spid="_x0000_s54274" name="Photo Editor Photo" r:id="rId3" imgW="4029637" imgH="1619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90600"/>
          </a:xfrm>
        </p:spPr>
        <p:txBody>
          <a:bodyPr/>
          <a:lstStyle/>
          <a:p>
            <a:r>
              <a:rPr lang="en-US" sz="3600"/>
              <a:t>WHAT IS SPECIATION?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447800"/>
            <a:ext cx="7772400" cy="914400"/>
          </a:xfrm>
        </p:spPr>
        <p:txBody>
          <a:bodyPr/>
          <a:lstStyle/>
          <a:p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GEOGRAPHIC ISOLATION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REPRODUCTIVE ISOLATION</a:t>
            </a:r>
          </a:p>
          <a:p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081713" y="2057400"/>
          <a:ext cx="2551112" cy="3200400"/>
        </p:xfrm>
        <a:graphic>
          <a:graphicData uri="http://schemas.openxmlformats.org/presentationml/2006/ole">
            <p:oleObj spid="_x0000_s51202" name="Photo Editor Photo" r:id="rId3" imgW="3057143" imgH="3839111" progId="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04800" y="2133600"/>
          <a:ext cx="1671638" cy="4724400"/>
        </p:xfrm>
        <a:graphic>
          <a:graphicData uri="http://schemas.openxmlformats.org/presentationml/2006/ole">
            <p:oleObj spid="_x0000_s51203" name="Photo Editor Photo" r:id="rId4" imgW="2352381" imgH="6647619" progId="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2362200" y="2435225"/>
          <a:ext cx="3276600" cy="2136775"/>
        </p:xfrm>
        <a:graphic>
          <a:graphicData uri="http://schemas.openxmlformats.org/presentationml/2006/ole">
            <p:oleObj spid="_x0000_s51204" name="Photo Editor Photo" r:id="rId5" imgW="4105848" imgH="2676899" progId="">
              <p:embed/>
            </p:oleObj>
          </a:graphicData>
        </a:graphic>
      </p:graphicFrame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286000" y="6477000"/>
            <a:ext cx="43449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>
                <a:latin typeface="Gill Sans" pitchFamily="8" charset="0"/>
                <a:sym typeface="Gill Sans" pitchFamily="8" charset="0"/>
              </a:rPr>
              <a:t>Life Sciences-HHMI Outreach. Copyright 2006 President and Fellows of Harvard College</a:t>
            </a:r>
            <a:r>
              <a:rPr lang="en-US" sz="900">
                <a:solidFill>
                  <a:srgbClr val="FFFFFF"/>
                </a:solidFill>
                <a:latin typeface="Gill Sans" pitchFamily="8" charset="0"/>
                <a:sym typeface="Gill Sans" pitchFamily="8" charset="0"/>
              </a:rPr>
              <a:t>.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705600" y="5638800"/>
            <a:ext cx="22336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http://evolution.berkeley.edu/evolibrary/home.php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globalchange.umich.edu/fossi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35340"/>
            <a:ext cx="3962400" cy="40592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Evolution: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47800"/>
            <a:ext cx="4495800" cy="2590800"/>
          </a:xfrm>
        </p:spPr>
        <p:txBody>
          <a:bodyPr>
            <a:normAutofit/>
          </a:bodyPr>
          <a:lstStyle/>
          <a:p>
            <a:r>
              <a:rPr lang="en-US" sz="2800" b="1" i="1" u="sng" dirty="0" smtClean="0"/>
              <a:t>Paleontology</a:t>
            </a:r>
            <a:r>
              <a:rPr lang="en-US" sz="2800" dirty="0" smtClean="0"/>
              <a:t>- </a:t>
            </a:r>
            <a:r>
              <a:rPr lang="en-US" sz="2800" b="1" dirty="0" smtClean="0"/>
              <a:t>fossil record</a:t>
            </a:r>
            <a:r>
              <a:rPr lang="en-US" sz="2800" dirty="0" smtClean="0"/>
              <a:t> shows change over time</a:t>
            </a:r>
            <a:endParaRPr lang="en-US" sz="2800" dirty="0"/>
          </a:p>
        </p:txBody>
      </p:sp>
      <p:pic>
        <p:nvPicPr>
          <p:cNvPr id="79878" name="Picture 6" descr="http://static.flickr.com/26/62188923_bda0ee00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0"/>
            <a:ext cx="4876800" cy="3491790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343400" y="1524000"/>
            <a:ext cx="4495800" cy="2590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Biogeography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en-US" sz="2800" dirty="0" smtClean="0"/>
              <a:t>similar species live near each other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Evolution: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447800"/>
            <a:ext cx="4419600" cy="21336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28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Embryology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lang="en-US" sz="2800" dirty="0" smtClean="0"/>
              <a:t>an </a:t>
            </a:r>
            <a:r>
              <a:rPr lang="en-US" sz="2800" b="1" dirty="0" smtClean="0"/>
              <a:t>embryo</a:t>
            </a:r>
            <a:r>
              <a:rPr lang="en-US" sz="2800" dirty="0" smtClean="0"/>
              <a:t> displays its ancestral past as it develops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9876" name="Picture 4" descr="http://faculty.scf.edu/odaffej/WasDarwinWrong.3/Embryology-Haeckel-18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38856"/>
            <a:ext cx="4572000" cy="3438144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95800" y="1447800"/>
            <a:ext cx="4495800" cy="2590800"/>
          </a:xfrm>
        </p:spPr>
        <p:txBody>
          <a:bodyPr>
            <a:normAutofit/>
          </a:bodyPr>
          <a:lstStyle/>
          <a:p>
            <a:r>
              <a:rPr lang="en-US" sz="2800" b="1" i="1" u="sng" dirty="0" smtClean="0"/>
              <a:t>Genetics</a:t>
            </a:r>
            <a:r>
              <a:rPr lang="en-US" sz="2800" dirty="0" smtClean="0"/>
              <a:t>- similar species have more similar genes in common.  We can see relation through </a:t>
            </a:r>
            <a:r>
              <a:rPr lang="en-US" sz="2800" b="1" dirty="0" smtClean="0"/>
              <a:t>DNA</a:t>
            </a:r>
            <a:endParaRPr lang="en-US" sz="2800" dirty="0"/>
          </a:p>
        </p:txBody>
      </p:sp>
      <p:pic>
        <p:nvPicPr>
          <p:cNvPr id="87042" name="Picture 2" descr="http://www.3chobbyfarm.com/Bunney_gen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http://www.bio.miami.edu/dana/pix/homolog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3214116" cy="27323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Evolution: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867400" cy="2590800"/>
          </a:xfrm>
        </p:spPr>
        <p:txBody>
          <a:bodyPr>
            <a:normAutofit/>
          </a:bodyPr>
          <a:lstStyle/>
          <a:p>
            <a:r>
              <a:rPr lang="en-US" sz="2800" b="1" i="1" u="sng" dirty="0" smtClean="0"/>
              <a:t>Morphology</a:t>
            </a:r>
            <a:r>
              <a:rPr lang="en-US" sz="2800" dirty="0" smtClean="0"/>
              <a:t>- (shape) shows spe</a:t>
            </a:r>
            <a:r>
              <a:rPr lang="en-US" sz="2800" dirty="0" smtClean="0"/>
              <a:t>c</a:t>
            </a:r>
            <a:r>
              <a:rPr lang="en-US" sz="2800" dirty="0" smtClean="0"/>
              <a:t>ies adapt ancestral structures for </a:t>
            </a:r>
            <a:r>
              <a:rPr lang="en-US" sz="2800" b="1" dirty="0" smtClean="0"/>
              <a:t>new </a:t>
            </a:r>
            <a:r>
              <a:rPr lang="en-US" sz="2800" dirty="0" smtClean="0"/>
              <a:t>uses </a:t>
            </a:r>
            <a:endParaRPr lang="en-US" sz="2800" dirty="0"/>
          </a:p>
        </p:txBody>
      </p:sp>
      <p:pic>
        <p:nvPicPr>
          <p:cNvPr id="88066" name="Picture 2" descr="http://www.bio.miami.edu/dana/pix/analogou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1000"/>
            <a:ext cx="3581400" cy="2155662"/>
          </a:xfrm>
          <a:prstGeom prst="rect">
            <a:avLst/>
          </a:prstGeom>
          <a:noFill/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0" y="4267200"/>
            <a:ext cx="5334000" cy="1828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400" b="1" u="sng" dirty="0" err="1" smtClean="0"/>
              <a:t>Analagous</a:t>
            </a:r>
            <a:r>
              <a:rPr lang="en-US" sz="2400" b="1" u="sng" dirty="0" smtClean="0"/>
              <a:t> structures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adapted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the same purpose but 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</a:t>
            </a:r>
            <a:r>
              <a:rPr kumimoji="0" lang="en-US" sz="24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lang="en-US" sz="2400" dirty="0" smtClean="0"/>
              <a:t>e same ancestral structure (ex.- wings on moth, bird, bat, pterodactyl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85800" y="2743200"/>
            <a:ext cx="5334000" cy="182880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en-US" sz="2400" b="1" u="sng" dirty="0" smtClean="0"/>
              <a:t>Homologous structures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-from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SAME ancestral structure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11" grpId="1" build="allAtOnce"/>
      <p:bldP spid="12" grpId="0" build="p"/>
      <p:bldP spid="12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6350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Happens to a POPULATION not individuals</a:t>
            </a:r>
          </a:p>
          <a:p>
            <a:r>
              <a:rPr lang="en-US" dirty="0" smtClean="0"/>
              <a:t>Descent with modification. (change over generations)</a:t>
            </a:r>
          </a:p>
          <a:p>
            <a:r>
              <a:rPr lang="en-US" dirty="0" smtClean="0"/>
              <a:t>Evolution helps us to understand the history of life.</a:t>
            </a:r>
          </a:p>
          <a:p>
            <a:r>
              <a:rPr lang="en-US" dirty="0" smtClean="0"/>
              <a:t>The central idea of biological evolution = all life on Earth shares a common ancestor, just as you and your cousins share a common grandmother.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5297" name="Picture 1" descr="Short-term change w/ inherit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179423"/>
            <a:ext cx="1409700" cy="1449977"/>
          </a:xfrm>
          <a:prstGeom prst="rect">
            <a:avLst/>
          </a:prstGeom>
          <a:noFill/>
        </p:spPr>
      </p:pic>
      <p:pic>
        <p:nvPicPr>
          <p:cNvPr id="55298" name="Picture 2" descr="Long-term change w/ inherit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181600"/>
            <a:ext cx="1668386" cy="14573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6400800"/>
            <a:ext cx="502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http://evolution.berkeley.edu/evosite/evo101/IIntro.shtml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Evolutionary Lineage of the Horse</a:t>
            </a:r>
            <a:endParaRPr lang="en-US" dirty="0"/>
          </a:p>
        </p:txBody>
      </p:sp>
      <p:pic>
        <p:nvPicPr>
          <p:cNvPr id="58370" name="Picture 2" descr="http://wp.donhavey.com/wp-content/uploads/2008/04/horse_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2400" cy="48937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0" y="3124200"/>
            <a:ext cx="1371600" cy="2031325"/>
          </a:xfrm>
          <a:prstGeom prst="rect">
            <a:avLst/>
          </a:prstGeom>
          <a:solidFill>
            <a:srgbClr val="DA6A1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9600" y="3124200"/>
            <a:ext cx="1371600" cy="2031325"/>
          </a:xfrm>
          <a:prstGeom prst="rect">
            <a:avLst/>
          </a:prstGeom>
          <a:solidFill>
            <a:srgbClr val="DA6A1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124200"/>
            <a:ext cx="1371600" cy="2031325"/>
          </a:xfrm>
          <a:prstGeom prst="rect">
            <a:avLst/>
          </a:prstGeom>
          <a:solidFill>
            <a:srgbClr val="DA6A1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3124200"/>
            <a:ext cx="1371600" cy="2031325"/>
          </a:xfrm>
          <a:prstGeom prst="rect">
            <a:avLst/>
          </a:prstGeom>
          <a:solidFill>
            <a:srgbClr val="DA6A1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3124200"/>
            <a:ext cx="1371600" cy="2031325"/>
          </a:xfrm>
          <a:prstGeom prst="rect">
            <a:avLst/>
          </a:prstGeom>
          <a:solidFill>
            <a:srgbClr val="DA6A1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3124200"/>
            <a:ext cx="1371600" cy="2031325"/>
          </a:xfrm>
          <a:prstGeom prst="rect">
            <a:avLst/>
          </a:prstGeom>
          <a:solidFill>
            <a:srgbClr val="DA6A16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mycozynook.com/15_13hor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7941" y="24280"/>
            <a:ext cx="6520357" cy="6833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all-creatures.org/hope/gw/evolutionary_tree_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45364"/>
            <a:ext cx="5181600" cy="6269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dhushara.com/book/unraveltree/life4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-54885"/>
            <a:ext cx="4725755" cy="7026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pbs.org/wgbh/nova/assets/img/the-adaptable-human/image-05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381674" cy="598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a typeface="+mj-ea"/>
              </a:rPr>
              <a:t>Natural </a:t>
            </a:r>
            <a:r>
              <a:rPr lang="en-US" sz="4000" dirty="0" smtClean="0">
                <a:ea typeface="+mj-ea"/>
              </a:rPr>
              <a:t>Selection…</a:t>
            </a:r>
            <a:endParaRPr lang="en-US" sz="4000" dirty="0">
              <a:ea typeface="+mj-ea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Can lead </a:t>
            </a:r>
            <a:r>
              <a:rPr lang="en-US" dirty="0">
                <a:ea typeface="+mn-ea"/>
              </a:rPr>
              <a:t>to changes in allele </a:t>
            </a:r>
            <a:r>
              <a:rPr lang="en-US" dirty="0" smtClean="0">
                <a:ea typeface="+mn-ea"/>
              </a:rPr>
              <a:t>frequencies (how often you see that trait) </a:t>
            </a:r>
            <a:r>
              <a:rPr lang="en-US" dirty="0">
                <a:ea typeface="+mn-ea"/>
              </a:rPr>
              <a:t>and thus to evolution.</a:t>
            </a:r>
          </a:p>
          <a:p>
            <a:pPr eaLnBrk="1" hangingPunct="1">
              <a:defRPr/>
            </a:pPr>
            <a:r>
              <a:rPr lang="en-US" dirty="0">
                <a:ea typeface="+mn-ea"/>
              </a:rPr>
              <a:t>If the change is beneficial to the organism, the change may cause the original form to fade out and the newer organisms to be more fit and take over.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Types of Natural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Directional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Stabilizing Selection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Disruptive Selection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Natural Selection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Results in changes in the inherited characteristics of a population.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Changes increase a species’ fitness (ability to survive and reproduce) in its environment.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Natural Selection causes struggles for existence and survival of the fittest.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Natural Selection acts on the </a:t>
            </a:r>
            <a:r>
              <a:rPr lang="en-US" b="1" dirty="0" smtClean="0"/>
              <a:t>phenotype</a:t>
            </a:r>
            <a:r>
              <a:rPr lang="en-US" dirty="0" smtClean="0"/>
              <a:t> rather than the genotype of a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Directional Selection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Directional Selection</a:t>
            </a:r>
            <a:r>
              <a:rPr lang="en-US" sz="2800" dirty="0" smtClean="0"/>
              <a:t> – Evolution causes an increase in the number of individuals with the trait at one end of the curve.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3556" name="Picture 7" descr="C21_Directional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6262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Stabilizing Selection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n-ea"/>
              </a:rPr>
              <a:t>Individuals in the center of the curve and more fit and thus the curve narrows</a:t>
            </a:r>
          </a:p>
        </p:txBody>
      </p:sp>
      <p:pic>
        <p:nvPicPr>
          <p:cNvPr id="24580" name="Picture 6" descr="C21_Stabilizing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6262"/>
            <a:ext cx="4038600" cy="40386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5410200" y="28956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Disruptive Selection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+mn-ea"/>
              </a:rPr>
              <a:t>Individuals at the ends of the curve are more fit than the ones in the middle causing two curves to form and </a:t>
            </a:r>
            <a:r>
              <a:rPr lang="en-US" sz="2800" b="1" dirty="0">
                <a:ea typeface="+mn-ea"/>
              </a:rPr>
              <a:t>possible new species </a:t>
            </a:r>
            <a:r>
              <a:rPr lang="en-US" sz="2800" dirty="0">
                <a:ea typeface="+mn-ea"/>
              </a:rPr>
              <a:t>to form.</a:t>
            </a:r>
          </a:p>
        </p:txBody>
      </p:sp>
      <p:pic>
        <p:nvPicPr>
          <p:cNvPr id="2050" name="Picture 2" descr="http://course1.winona.edu/sberg/ILLUST/disruptiveSelectio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28800"/>
            <a:ext cx="3886200" cy="4789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Selection based on how attractive an organism is to potential mates…</a:t>
            </a:r>
          </a:p>
          <a:p>
            <a:r>
              <a:rPr lang="en-US" dirty="0" smtClean="0"/>
              <a:t>Example:  Why do giraffes have long necks?</a:t>
            </a:r>
            <a:endParaRPr lang="en-US" dirty="0"/>
          </a:p>
        </p:txBody>
      </p:sp>
      <p:pic>
        <p:nvPicPr>
          <p:cNvPr id="4" name="Picture 2" descr="http://unrealnature.files.wordpress.com/2009/08/giraffes_figh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10000"/>
            <a:ext cx="2692400" cy="2019300"/>
          </a:xfrm>
          <a:prstGeom prst="rect">
            <a:avLst/>
          </a:prstGeom>
          <a:noFill/>
        </p:spPr>
      </p:pic>
      <p:pic>
        <p:nvPicPr>
          <p:cNvPr id="5" name="Picture 4" descr="http://static.flickr.com/3329/3298676444_c111829d2c_z.jpg"/>
          <p:cNvPicPr>
            <a:picLocks noChangeAspect="1" noChangeArrowheads="1"/>
          </p:cNvPicPr>
          <p:nvPr/>
        </p:nvPicPr>
        <p:blipFill>
          <a:blip r:embed="rId3" cstate="print"/>
          <a:srcRect t="16476"/>
          <a:stretch>
            <a:fillRect/>
          </a:stretch>
        </p:blipFill>
        <p:spPr bwMode="auto">
          <a:xfrm>
            <a:off x="1600200" y="3733800"/>
            <a:ext cx="2081212" cy="23177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38862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Eating?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3810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Fighting!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432</TotalTime>
  <Words>640</Words>
  <Application>Microsoft Office PowerPoint</Application>
  <PresentationFormat>On-screen Show (4:3)</PresentationFormat>
  <Paragraphs>102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Module</vt:lpstr>
      <vt:lpstr>Photo Editor Photo</vt:lpstr>
      <vt:lpstr>How Evolution Happens</vt:lpstr>
      <vt:lpstr>Evolution</vt:lpstr>
      <vt:lpstr>Natural Selection…</vt:lpstr>
      <vt:lpstr>3 Types of Natural Selection</vt:lpstr>
      <vt:lpstr>Natural Selection</vt:lpstr>
      <vt:lpstr>Directional Selection</vt:lpstr>
      <vt:lpstr>Stabilizing Selection</vt:lpstr>
      <vt:lpstr>Disruptive Selection</vt:lpstr>
      <vt:lpstr>Sexual Selection</vt:lpstr>
      <vt:lpstr>Fitness (Survival of the Fittest)</vt:lpstr>
      <vt:lpstr>Mechanisms for Evolution</vt:lpstr>
      <vt:lpstr>Mutation</vt:lpstr>
      <vt:lpstr>Genetic Drift</vt:lpstr>
      <vt:lpstr>Gene Flow (Migration)</vt:lpstr>
      <vt:lpstr>WHAT IS SPECIATION?</vt:lpstr>
      <vt:lpstr>Evidence for Evolution:</vt:lpstr>
      <vt:lpstr>Evidence for Evolution:</vt:lpstr>
      <vt:lpstr>Evidence for Evolution:</vt:lpstr>
      <vt:lpstr>Steps to Evolution</vt:lpstr>
      <vt:lpstr>Evolutionary Lineage of the Horse</vt:lpstr>
      <vt:lpstr>Slide 21</vt:lpstr>
      <vt:lpstr>Slide 22</vt:lpstr>
      <vt:lpstr>Slide 23</vt:lpstr>
      <vt:lpstr>Slide 24</vt:lpstr>
    </vt:vector>
  </TitlesOfParts>
  <Company>Hillsboro School Distreict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Klingle</dc:creator>
  <cp:lastModifiedBy>petereri</cp:lastModifiedBy>
  <cp:revision>22</cp:revision>
  <dcterms:created xsi:type="dcterms:W3CDTF">2011-04-28T15:52:38Z</dcterms:created>
  <dcterms:modified xsi:type="dcterms:W3CDTF">2012-06-06T22:52:04Z</dcterms:modified>
</cp:coreProperties>
</file>