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61" r:id="rId4"/>
    <p:sldId id="259" r:id="rId5"/>
    <p:sldId id="263" r:id="rId6"/>
    <p:sldId id="264" r:id="rId7"/>
    <p:sldId id="260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9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1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7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91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71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95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53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3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1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5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6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3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6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0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193" y="631065"/>
            <a:ext cx="10436031" cy="1300084"/>
          </a:xfrm>
        </p:spPr>
        <p:txBody>
          <a:bodyPr/>
          <a:lstStyle/>
          <a:p>
            <a:r>
              <a:rPr lang="en-US" sz="5200" dirty="0" smtClean="0"/>
              <a:t>Mutations in the Genetic code </a:t>
            </a:r>
            <a:endParaRPr lang="en-US" sz="5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075" y="2034026"/>
            <a:ext cx="2618556" cy="709019"/>
          </a:xfrm>
        </p:spPr>
        <p:txBody>
          <a:bodyPr/>
          <a:lstStyle/>
          <a:p>
            <a:r>
              <a:rPr lang="en-US" dirty="0" smtClean="0"/>
              <a:t>Dun </a:t>
            </a:r>
            <a:r>
              <a:rPr lang="en-US" dirty="0" err="1" smtClean="0"/>
              <a:t>dun</a:t>
            </a:r>
            <a:r>
              <a:rPr lang="en-US" dirty="0" smtClean="0"/>
              <a:t> dun!!!!!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669" y="2034026"/>
            <a:ext cx="4861915" cy="40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0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Beneficial Mutation Example: Lactase Persistence in Humans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4086747" cy="3416300"/>
          </a:xfrm>
        </p:spPr>
        <p:txBody>
          <a:bodyPr/>
          <a:lstStyle/>
          <a:p>
            <a:r>
              <a:rPr lang="en-US" dirty="0" smtClean="0"/>
              <a:t>Mammals usually lose the ability to break down lactose (milk) shortly after babyhood </a:t>
            </a:r>
          </a:p>
          <a:p>
            <a:r>
              <a:rPr lang="en-US" dirty="0" smtClean="0"/>
              <a:t>We can eat ice cream because of a mutation that some humans continue to make the protein lactase (an enzyme that breaks down lactose) </a:t>
            </a:r>
            <a:endParaRPr lang="en-US" dirty="0"/>
          </a:p>
        </p:txBody>
      </p:sp>
      <p:pic>
        <p:nvPicPr>
          <p:cNvPr id="1026" name="Picture 2" descr="http://www.jfsneny.org/wp-content/uploads/2015/07/icec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76" y="2603500"/>
            <a:ext cx="5780926" cy="37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8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Nobody’s perfect all the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00" y="2358802"/>
            <a:ext cx="8825659" cy="34163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About 1/10 billion base pairs end up with a error or mutation </a:t>
            </a:r>
          </a:p>
          <a:p>
            <a:r>
              <a:rPr lang="en-US" sz="2200" dirty="0" smtClean="0">
                <a:solidFill>
                  <a:srgbClr val="F5530B"/>
                </a:solidFill>
              </a:rPr>
              <a:t>Mutation: </a:t>
            </a:r>
            <a:r>
              <a:rPr lang="en-US" sz="2200" dirty="0" smtClean="0">
                <a:solidFill>
                  <a:srgbClr val="F5530B"/>
                </a:solidFill>
              </a:rPr>
              <a:t>Mistake in replication or environmental effect that results in a c</a:t>
            </a:r>
            <a:r>
              <a:rPr lang="en-US" sz="2200" dirty="0" smtClean="0">
                <a:solidFill>
                  <a:srgbClr val="F5530B"/>
                </a:solidFill>
              </a:rPr>
              <a:t>hange to</a:t>
            </a:r>
            <a:r>
              <a:rPr lang="en-US" sz="2200" dirty="0" smtClean="0">
                <a:solidFill>
                  <a:srgbClr val="F5530B"/>
                </a:solidFill>
              </a:rPr>
              <a:t> </a:t>
            </a:r>
            <a:r>
              <a:rPr lang="en-US" sz="2200" dirty="0" smtClean="0">
                <a:solidFill>
                  <a:srgbClr val="F5530B"/>
                </a:solidFill>
              </a:rPr>
              <a:t>the nitrogenous bases in DNA or RNA.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Substitution (not as bad)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Frame Shift Mutations </a:t>
            </a:r>
            <a:r>
              <a:rPr lang="en-US" sz="2200" dirty="0" smtClean="0"/>
              <a:t>(can be very bad)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987" y="3528812"/>
            <a:ext cx="4262907" cy="31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0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10556847" cy="7069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Substitution Mutations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78" y="2049707"/>
            <a:ext cx="5371837" cy="435753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 smtClean="0">
                <a:solidFill>
                  <a:srgbClr val="F5530B"/>
                </a:solidFill>
              </a:rPr>
              <a:t>Substitution Mutations:</a:t>
            </a:r>
          </a:p>
          <a:p>
            <a:pPr lvl="1"/>
            <a:r>
              <a:rPr lang="en-US" sz="2000" dirty="0" smtClean="0">
                <a:solidFill>
                  <a:srgbClr val="F5530B"/>
                </a:solidFill>
              </a:rPr>
              <a:t>Pairing the wrong bases together </a:t>
            </a:r>
          </a:p>
          <a:p>
            <a:pPr lvl="1"/>
            <a:r>
              <a:rPr lang="en-US" sz="2000" u="sng" dirty="0" smtClean="0">
                <a:solidFill>
                  <a:srgbClr val="F5530B"/>
                </a:solidFill>
              </a:rPr>
              <a:t>Single base </a:t>
            </a:r>
            <a:r>
              <a:rPr lang="en-US" sz="2000" dirty="0" smtClean="0">
                <a:solidFill>
                  <a:srgbClr val="F5530B"/>
                </a:solidFill>
              </a:rPr>
              <a:t>paring/order effected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5530B"/>
              </a:solidFill>
            </a:endParaRPr>
          </a:p>
          <a:p>
            <a:r>
              <a:rPr lang="en-US" sz="2000" dirty="0" smtClean="0">
                <a:solidFill>
                  <a:srgbClr val="F5530B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3 types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Silent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Missense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Nonsense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251" y="2295888"/>
            <a:ext cx="5890550" cy="39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8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509" y="1096018"/>
            <a:ext cx="4653418" cy="576198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Silent Mutations: Mutation does not effect amino acid that is coded for.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The Genetic Code has some redundancy in it which allows for minor mistakes without effecting proteins.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67" y="2387555"/>
            <a:ext cx="6369796" cy="3609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763" y="708338"/>
            <a:ext cx="8847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Silent Mutations: No effect seen from the change 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8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Missense Mutation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4498871" cy="3416300"/>
          </a:xfrm>
        </p:spPr>
        <p:txBody>
          <a:bodyPr/>
          <a:lstStyle/>
          <a:p>
            <a:pPr lvl="0">
              <a:buClr>
                <a:srgbClr val="B01513"/>
              </a:buClr>
            </a:pPr>
            <a:r>
              <a:rPr lang="en-US" sz="2400" dirty="0" smtClean="0">
                <a:solidFill>
                  <a:srgbClr val="F5530B"/>
                </a:solidFill>
              </a:rPr>
              <a:t>Missense Mutation </a:t>
            </a:r>
            <a:endParaRPr lang="en-US" sz="2400" dirty="0">
              <a:solidFill>
                <a:srgbClr val="F5530B"/>
              </a:solidFill>
            </a:endParaRPr>
          </a:p>
          <a:p>
            <a:pPr lvl="1">
              <a:buClr>
                <a:srgbClr val="B01513"/>
              </a:buClr>
            </a:pPr>
            <a:r>
              <a:rPr lang="en-US" sz="2400" dirty="0">
                <a:solidFill>
                  <a:srgbClr val="F5530B"/>
                </a:solidFill>
              </a:rPr>
              <a:t>Changes </a:t>
            </a:r>
            <a:r>
              <a:rPr lang="en-US" sz="2400" dirty="0" smtClean="0">
                <a:solidFill>
                  <a:srgbClr val="F5530B"/>
                </a:solidFill>
              </a:rPr>
              <a:t>the sequence to </a:t>
            </a:r>
            <a:r>
              <a:rPr lang="en-US" sz="2400" dirty="0">
                <a:solidFill>
                  <a:srgbClr val="F5530B"/>
                </a:solidFill>
              </a:rPr>
              <a:t>code </a:t>
            </a:r>
            <a:r>
              <a:rPr lang="en-US" sz="2400" dirty="0" smtClean="0">
                <a:solidFill>
                  <a:srgbClr val="F5530B"/>
                </a:solidFill>
              </a:rPr>
              <a:t>for </a:t>
            </a:r>
            <a:r>
              <a:rPr lang="en-US" sz="2400" dirty="0" smtClean="0">
                <a:solidFill>
                  <a:srgbClr val="F5530B"/>
                </a:solidFill>
              </a:rPr>
              <a:t>one</a:t>
            </a:r>
            <a:r>
              <a:rPr lang="en-US" sz="2400" dirty="0" smtClean="0">
                <a:solidFill>
                  <a:srgbClr val="F5530B"/>
                </a:solidFill>
              </a:rPr>
              <a:t> </a:t>
            </a:r>
            <a:r>
              <a:rPr lang="en-US" sz="2400" dirty="0">
                <a:solidFill>
                  <a:srgbClr val="F5530B"/>
                </a:solidFill>
              </a:rPr>
              <a:t>wrong amino acid </a:t>
            </a:r>
            <a:endParaRPr lang="en-US" sz="2400" dirty="0" smtClean="0">
              <a:solidFill>
                <a:srgbClr val="F5530B"/>
              </a:solidFill>
            </a:endParaRPr>
          </a:p>
          <a:p>
            <a:pPr lvl="1">
              <a:buClr>
                <a:srgbClr val="B01513"/>
              </a:buClr>
            </a:pPr>
            <a:r>
              <a:rPr lang="en-US" sz="2400" u="sng" dirty="0" smtClean="0">
                <a:solidFill>
                  <a:schemeClr val="tx1"/>
                </a:solidFill>
              </a:rPr>
              <a:t>Only one </a:t>
            </a:r>
            <a:r>
              <a:rPr lang="en-US" sz="2400" dirty="0" smtClean="0">
                <a:solidFill>
                  <a:schemeClr val="tx1"/>
                </a:solidFill>
              </a:rPr>
              <a:t>amino acid effected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973" y="2603500"/>
            <a:ext cx="542591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2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Nonsense Mutation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90" y="2526226"/>
            <a:ext cx="4138263" cy="3416300"/>
          </a:xfrm>
        </p:spPr>
        <p:txBody>
          <a:bodyPr>
            <a:normAutofit fontScale="92500"/>
          </a:bodyPr>
          <a:lstStyle/>
          <a:p>
            <a:r>
              <a:rPr lang="en-US" sz="2600" dirty="0" smtClean="0">
                <a:solidFill>
                  <a:srgbClr val="F5530B"/>
                </a:solidFill>
              </a:rPr>
              <a:t>Nonsense Mutation </a:t>
            </a:r>
            <a:endParaRPr lang="en-US" sz="2600" dirty="0">
              <a:solidFill>
                <a:srgbClr val="F5530B"/>
              </a:solidFill>
            </a:endParaRPr>
          </a:p>
          <a:p>
            <a:pPr lvl="1"/>
            <a:r>
              <a:rPr lang="en-US" sz="2400" dirty="0">
                <a:solidFill>
                  <a:srgbClr val="F5530B"/>
                </a:solidFill>
              </a:rPr>
              <a:t>Changes the code to a premature stop codon </a:t>
            </a:r>
            <a:endParaRPr lang="en-US" sz="2400" dirty="0" smtClean="0">
              <a:solidFill>
                <a:srgbClr val="F5530B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So only </a:t>
            </a:r>
            <a:r>
              <a:rPr lang="en-US" sz="2400" dirty="0" smtClean="0">
                <a:solidFill>
                  <a:schemeClr val="tx1"/>
                </a:solidFill>
              </a:rPr>
              <a:t>part of the protein is coded for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rgbClr val="F5530B"/>
                </a:solidFill>
              </a:rPr>
              <a:t>Protein unlikely to be able to perform function </a:t>
            </a:r>
            <a:endParaRPr lang="en-US" sz="2400" dirty="0">
              <a:solidFill>
                <a:srgbClr val="F5530B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360" y="1957589"/>
            <a:ext cx="6617354" cy="46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5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328449" cy="706964"/>
          </a:xfrm>
        </p:spPr>
        <p:txBody>
          <a:bodyPr/>
          <a:lstStyle/>
          <a:p>
            <a:r>
              <a:rPr lang="en-US" dirty="0" smtClean="0">
                <a:solidFill>
                  <a:srgbClr val="F5530B"/>
                </a:solidFill>
              </a:rPr>
              <a:t>Frame Shift Mutations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Shifts the codon sequence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597" y="2603500"/>
            <a:ext cx="8825659" cy="34163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F5530B"/>
                </a:solidFill>
              </a:rPr>
              <a:t>Insertion Mutation </a:t>
            </a:r>
          </a:p>
          <a:p>
            <a:pPr lvl="1"/>
            <a:r>
              <a:rPr lang="en-US" sz="2200" dirty="0" smtClean="0">
                <a:solidFill>
                  <a:srgbClr val="F5530B"/>
                </a:solidFill>
              </a:rPr>
              <a:t>Extra Base Pair is added to the sequence </a:t>
            </a:r>
            <a:endParaRPr lang="en-US" sz="2200" dirty="0" smtClean="0">
              <a:solidFill>
                <a:srgbClr val="F5530B"/>
              </a:solidFill>
            </a:endParaRPr>
          </a:p>
          <a:p>
            <a:pPr lvl="1"/>
            <a:endParaRPr lang="en-US" sz="2200" dirty="0">
              <a:solidFill>
                <a:srgbClr val="F5530B"/>
              </a:solidFill>
            </a:endParaRPr>
          </a:p>
          <a:p>
            <a:pPr lvl="1"/>
            <a:endParaRPr lang="en-US" sz="2200" dirty="0" smtClean="0">
              <a:solidFill>
                <a:srgbClr val="F5530B"/>
              </a:solidFill>
            </a:endParaRPr>
          </a:p>
          <a:p>
            <a:r>
              <a:rPr lang="en-US" sz="2200" dirty="0" smtClean="0">
                <a:solidFill>
                  <a:srgbClr val="F5530B"/>
                </a:solidFill>
              </a:rPr>
              <a:t>Deletion </a:t>
            </a:r>
            <a:r>
              <a:rPr lang="en-US" sz="2200" dirty="0" smtClean="0">
                <a:solidFill>
                  <a:srgbClr val="F5530B"/>
                </a:solidFill>
              </a:rPr>
              <a:t>Mutation </a:t>
            </a:r>
          </a:p>
          <a:p>
            <a:pPr lvl="1"/>
            <a:r>
              <a:rPr lang="en-US" sz="2200" dirty="0" smtClean="0">
                <a:solidFill>
                  <a:srgbClr val="F5530B"/>
                </a:solidFill>
              </a:rPr>
              <a:t>Base Pair is not included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147" y="2430214"/>
            <a:ext cx="4520219" cy="35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7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10294364" cy="706964"/>
          </a:xfrm>
        </p:spPr>
        <p:txBody>
          <a:bodyPr/>
          <a:lstStyle/>
          <a:p>
            <a:r>
              <a:rPr lang="en-US" dirty="0" smtClean="0"/>
              <a:t>Why is a frame shift worse for the organism?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70" y="2449193"/>
            <a:ext cx="8615966" cy="3938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881" y="2371842"/>
            <a:ext cx="30136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Frame Shift Mutations can change the amino acid order for the rest of the polypeptide chain. </a:t>
            </a:r>
          </a:p>
          <a:p>
            <a:endParaRPr lang="en-US" sz="2000" dirty="0"/>
          </a:p>
          <a:p>
            <a:r>
              <a:rPr lang="en-US" sz="2000" dirty="0"/>
              <a:t>F</a:t>
            </a:r>
            <a:r>
              <a:rPr lang="en-US" sz="2000" dirty="0" smtClean="0"/>
              <a:t>rame shift mutations can be catastrophic for the organism.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solidFill>
                  <a:schemeClr val="accent2"/>
                </a:solidFill>
              </a:rPr>
              <a:t>Frame Shift Mutations rarely code for functional protein 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mutations always bad?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6417823" cy="34163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Mutations lead to variation in the genome</a:t>
            </a:r>
            <a:r>
              <a:rPr lang="en-US" dirty="0" smtClean="0"/>
              <a:t>, allowing for natural selection to increase offspring chances for survival.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Genome: Sum total of all genetic material in an organism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Most mutations have negative effects, changing the protein so it does not function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Some mutations can have beneficial effects for the organism – </a:t>
            </a:r>
            <a:r>
              <a:rPr lang="en-US" dirty="0" smtClean="0">
                <a:solidFill>
                  <a:schemeClr val="tx1"/>
                </a:solidFill>
              </a:rPr>
              <a:t>over time this can help the species survive as a whole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475" y="2830132"/>
            <a:ext cx="3189668" cy="31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24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3233</TotalTime>
  <Words>343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Mutations in the Genetic code </vt:lpstr>
      <vt:lpstr>Nobody’s perfect all the time </vt:lpstr>
      <vt:lpstr>Substitution Mutations</vt:lpstr>
      <vt:lpstr>Silent Mutations: Mutation does not effect amino acid that is coded for.   The Genetic Code has some redundancy in it which allows for minor mistakes without effecting proteins. </vt:lpstr>
      <vt:lpstr>Missense Mutation </vt:lpstr>
      <vt:lpstr>Nonsense Mutation </vt:lpstr>
      <vt:lpstr>Frame Shift Mutations: Shifts the codon sequence </vt:lpstr>
      <vt:lpstr>Why is a frame shift worse for the organism? </vt:lpstr>
      <vt:lpstr>Are mutations always bad? </vt:lpstr>
      <vt:lpstr>Beneficial Mutation Example: Lactase Persistence in Humans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Mutations in the Genetic code </dc:title>
  <dc:creator>Patty Heintz</dc:creator>
  <cp:lastModifiedBy>Patty Heintz</cp:lastModifiedBy>
  <cp:revision>50</cp:revision>
  <dcterms:created xsi:type="dcterms:W3CDTF">2016-02-25T20:32:20Z</dcterms:created>
  <dcterms:modified xsi:type="dcterms:W3CDTF">2016-03-02T21:40:29Z</dcterms:modified>
</cp:coreProperties>
</file>