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9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0" r:id="rId9"/>
    <p:sldId id="269" r:id="rId10"/>
    <p:sldId id="264" r:id="rId11"/>
    <p:sldId id="265" r:id="rId12"/>
    <p:sldId id="266" r:id="rId13"/>
    <p:sldId id="267" r:id="rId14"/>
    <p:sldId id="271" r:id="rId15"/>
    <p:sldId id="272" r:id="rId16"/>
    <p:sldId id="268" r:id="rId17"/>
    <p:sldId id="25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DEE19-9AD9-4FE6-9F4E-71E08817013B}" type="datetimeFigureOut">
              <a:rPr lang="en-US" smtClean="0"/>
              <a:t>2/10/2011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1286C-BADA-4475-8934-4022A768C6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334A-4452-4D61-8A23-E6059C74BB7B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CB4B-F397-4975-925B-5EB68EE8D4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334A-4452-4D61-8A23-E6059C74BB7B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CB4B-F397-4975-925B-5EB68EE8D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334A-4452-4D61-8A23-E6059C74BB7B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CB4B-F397-4975-925B-5EB68EE8D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334A-4452-4D61-8A23-E6059C74BB7B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CB4B-F397-4975-925B-5EB68EE8D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334A-4452-4D61-8A23-E6059C74BB7B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F90CB4B-F397-4975-925B-5EB68EE8D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334A-4452-4D61-8A23-E6059C74BB7B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CB4B-F397-4975-925B-5EB68EE8D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334A-4452-4D61-8A23-E6059C74BB7B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CB4B-F397-4975-925B-5EB68EE8D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334A-4452-4D61-8A23-E6059C74BB7B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CB4B-F397-4975-925B-5EB68EE8D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334A-4452-4D61-8A23-E6059C74BB7B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CB4B-F397-4975-925B-5EB68EE8D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334A-4452-4D61-8A23-E6059C74BB7B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CB4B-F397-4975-925B-5EB68EE8D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334A-4452-4D61-8A23-E6059C74BB7B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CB4B-F397-4975-925B-5EB68EE8D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D3E334A-4452-4D61-8A23-E6059C74BB7B}" type="datetimeFigureOut">
              <a:rPr lang="en-US" smtClean="0"/>
              <a:pPr/>
              <a:t>2/10/2011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90CB4B-F397-4975-925B-5EB68EE8D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6.png"/><Relationship Id="rId3" Type="http://schemas.openxmlformats.org/officeDocument/2006/relationships/image" Target="../media/image8.jpeg"/><Relationship Id="rId7" Type="http://schemas.openxmlformats.org/officeDocument/2006/relationships/hyperlink" Target="http://www.google.com/imgres?imgurl=http://www.biochem.arizona.edu/classes/bioc462/462bh2008/462bhonorsprojects/462bhonors2007/gsantarelli/glucose.gif&amp;imgrefurl=http://www.biochem.arizona.edu/classes/bioc462/462bh2008/462bhonorsprojects/462bhonors2007/gsantarelli/experimentbackground.html&amp;usg=__Yxn93ClAGo-Lz-x6Lkg-NVlWc6w=&amp;h=295&amp;w=281&amp;sz=10&amp;hl=en&amp;start=2&amp;itbs=1&amp;tbnid=-FcI0BRwWOa9EM:&amp;tbnh=115&amp;tbnw=110&amp;prev=/images?q=glucose&amp;hl=en&amp;gbv=2&amp;tbs=isch:1" TargetMode="External"/><Relationship Id="rId12" Type="http://schemas.openxmlformats.org/officeDocument/2006/relationships/image" Target="../media/image1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11" Type="http://schemas.openxmlformats.org/officeDocument/2006/relationships/image" Target="../media/image14.jpeg"/><Relationship Id="rId5" Type="http://schemas.openxmlformats.org/officeDocument/2006/relationships/image" Target="../media/image10.jpeg"/><Relationship Id="rId10" Type="http://schemas.openxmlformats.org/officeDocument/2006/relationships/image" Target="../media/image13.jpeg"/><Relationship Id="rId4" Type="http://schemas.openxmlformats.org/officeDocument/2006/relationships/image" Target="../media/image9.jpeg"/><Relationship Id="rId9" Type="http://schemas.openxmlformats.org/officeDocument/2006/relationships/hyperlink" Target="http://www.hotbodytraining.com/wp-content/pics/protein_beef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jpeg"/><Relationship Id="rId7" Type="http://schemas.openxmlformats.org/officeDocument/2006/relationships/image" Target="../media/image18.gif"/><Relationship Id="rId2" Type="http://schemas.openxmlformats.org/officeDocument/2006/relationships/hyperlink" Target="http://nhscience.lonestar.edu/biol/dehydrat/dehydrat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hyperlink" Target="http://www.google.com/imgres?imgurl=http://www.phyast.pitt.edu/~micheles/scheme/sugar.jpg&amp;imgrefurl=http://www.getbetterhealth.com/sugar-sugar-everywhere/2009.08.21&amp;usg=__p0HHUfATyCVU9JzbIiU8QpmMuwc=&amp;h=360&amp;w=300&amp;sz=30&amp;hl=en&amp;start=1&amp;itbs=1&amp;tbnid=OrhPc6Tq7m0-TM:&amp;tbnh=121&amp;tbnw=101&amp;prev=/images?q=sugar&amp;hl=en&amp;gbv=2&amp;tbs=isch:1" TargetMode="Externa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hyperlink" Target="http://www.google.com/imgres?imgurl=http://www.phyast.pitt.edu/~micheles/scheme/sugar.jpg&amp;imgrefurl=http://www.getbetterhealth.com/sugar-sugar-everywhere/2009.08.21&amp;usg=__p0HHUfATyCVU9JzbIiU8QpmMuwc=&amp;h=360&amp;w=300&amp;sz=30&amp;hl=en&amp;start=1&amp;itbs=1&amp;tbnid=OrhPc6Tq7m0-TM:&amp;tbnh=121&amp;tbnw=101&amp;prev=/images?q=sugar&amp;hl=en&amp;gbv=2&amp;tbs=isch: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8001000" cy="2971800"/>
          </a:xfrm>
        </p:spPr>
        <p:txBody>
          <a:bodyPr anchor="t" anchorCtr="0">
            <a:normAutofit/>
          </a:bodyPr>
          <a:lstStyle/>
          <a:p>
            <a:r>
              <a:rPr lang="en-US" dirty="0" smtClean="0"/>
              <a:t>Organic Chemistry:</a:t>
            </a:r>
            <a:br>
              <a:rPr lang="en-US" dirty="0" smtClean="0"/>
            </a:br>
            <a:r>
              <a:rPr lang="en-US" sz="2800" dirty="0" smtClean="0"/>
              <a:t>“Chemistry of Life”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19600"/>
            <a:ext cx="8229600" cy="14478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General Biology</a:t>
            </a:r>
          </a:p>
          <a:p>
            <a:pPr algn="ctr"/>
            <a:r>
              <a:rPr lang="en-US" sz="2400" dirty="0" smtClean="0"/>
              <a:t>Glencoe High School</a:t>
            </a:r>
          </a:p>
          <a:p>
            <a:pPr algn="ctr"/>
            <a:r>
              <a:rPr lang="en-US" sz="2400" dirty="0" smtClean="0"/>
              <a:t>2010-11</a:t>
            </a:r>
            <a:endParaRPr lang="en-US" sz="2400" dirty="0"/>
          </a:p>
        </p:txBody>
      </p:sp>
      <p:pic>
        <p:nvPicPr>
          <p:cNvPr id="13314" name="Picture 2" descr="http://www.pbs.org/wgbh/nova/sciencenow/3214/images/01-coll-dna-knoll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962400"/>
            <a:ext cx="1838374" cy="2381250"/>
          </a:xfrm>
          <a:prstGeom prst="rect">
            <a:avLst/>
          </a:prstGeom>
          <a:noFill/>
        </p:spPr>
      </p:pic>
      <p:pic>
        <p:nvPicPr>
          <p:cNvPr id="13316" name="Picture 4" descr="http://www.yellowtang.org/images/oil_unsaturated_1_c_la_7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981200"/>
            <a:ext cx="1634646" cy="18287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3320" name="Picture 8" descr="http://www.elements4health.com/images/stories/other/gluco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267200"/>
            <a:ext cx="1828800" cy="1786128"/>
          </a:xfrm>
          <a:prstGeom prst="rect">
            <a:avLst/>
          </a:prstGeom>
          <a:noFill/>
        </p:spPr>
      </p:pic>
      <p:pic>
        <p:nvPicPr>
          <p:cNvPr id="8" name="Picture 12" descr="http://hlifemedia.com/wp-content/uploads/2010/02/protein-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1828800"/>
            <a:ext cx="2970439" cy="1982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8229600" cy="9906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Lipids:  </a:t>
            </a:r>
            <a:r>
              <a:rPr lang="en-US" sz="2000" dirty="0" smtClean="0">
                <a:ea typeface="MS Mincho" pitchFamily="49" charset="-128"/>
                <a:cs typeface="Times New Roman" pitchFamily="18" charset="0"/>
              </a:rPr>
              <a:t>Made of </a:t>
            </a:r>
            <a:r>
              <a:rPr lang="en-US" sz="2000" b="1" u="sng" dirty="0" smtClean="0">
                <a:ea typeface="MS Mincho" pitchFamily="49" charset="-128"/>
                <a:cs typeface="Times New Roman" pitchFamily="18" charset="0"/>
              </a:rPr>
              <a:t>ONLY</a:t>
            </a:r>
            <a:r>
              <a:rPr lang="en-US" sz="2000" b="1" dirty="0" smtClean="0"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000" dirty="0" smtClean="0">
                <a:ea typeface="MS Mincho" pitchFamily="49" charset="-128"/>
                <a:cs typeface="Times New Roman" pitchFamily="18" charset="0"/>
              </a:rPr>
              <a:t>Carbon, Hydrogen, and Oxygen</a:t>
            </a:r>
            <a:endParaRPr lang="en-US" sz="20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762000"/>
            <a:ext cx="9144000" cy="3960784"/>
            <a:chOff x="0" y="762000"/>
            <a:chExt cx="9144000" cy="3960784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762000"/>
              <a:ext cx="9144000" cy="3960784"/>
              <a:chOff x="0" y="762000"/>
              <a:chExt cx="9144000" cy="3960784"/>
            </a:xfrm>
          </p:grpSpPr>
          <p:sp>
            <p:nvSpPr>
              <p:cNvPr id="3" name="Rectangle 3"/>
              <p:cNvSpPr>
                <a:spLocks noChangeArrowheads="1"/>
              </p:cNvSpPr>
              <p:nvPr/>
            </p:nvSpPr>
            <p:spPr bwMode="auto">
              <a:xfrm>
                <a:off x="0" y="762000"/>
                <a:ext cx="9144000" cy="1815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/>
                <a:r>
                  <a:rPr lang="en-US" sz="2800" u="sng" dirty="0" smtClean="0"/>
                  <a:t>1.Fats and Oils</a:t>
                </a:r>
                <a:endParaRPr lang="en-US" sz="2800" dirty="0" smtClean="0"/>
              </a:p>
              <a:p>
                <a:r>
                  <a:rPr lang="en-US" sz="2800" dirty="0" smtClean="0"/>
                  <a:t>	-LONG TERM energy storage</a:t>
                </a:r>
              </a:p>
              <a:p>
                <a:r>
                  <a:rPr lang="en-US" sz="2800" dirty="0" smtClean="0"/>
                  <a:t>	-Made of 1 glycerol molecule &amp; 3 fatty acids 								(Triglycerides)</a:t>
                </a:r>
                <a:endParaRPr lang="en-US" sz="2800" dirty="0"/>
              </a:p>
            </p:txBody>
          </p:sp>
          <p:pic>
            <p:nvPicPr>
              <p:cNvPr id="21507" name="Picture 3" descr="http://www.pponline.co.uk/encyc/img/262cfig2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2133600"/>
                <a:ext cx="4038600" cy="2589184"/>
              </a:xfrm>
              <a:prstGeom prst="rect">
                <a:avLst/>
              </a:prstGeom>
              <a:noFill/>
            </p:spPr>
          </p:pic>
        </p:grpSp>
        <p:pic>
          <p:nvPicPr>
            <p:cNvPr id="21509" name="Picture 5" descr="http://www.chm.bris.ac.uk/motm/acetylcoa/homer1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14800" y="2286000"/>
              <a:ext cx="2438400" cy="2398426"/>
            </a:xfrm>
            <a:prstGeom prst="rect">
              <a:avLst/>
            </a:prstGeom>
            <a:noFill/>
          </p:spPr>
        </p:pic>
      </p:grpSp>
      <p:grpSp>
        <p:nvGrpSpPr>
          <p:cNvPr id="13" name="Group 12"/>
          <p:cNvGrpSpPr/>
          <p:nvPr/>
        </p:nvGrpSpPr>
        <p:grpSpPr>
          <a:xfrm>
            <a:off x="0" y="4419600"/>
            <a:ext cx="9144000" cy="2438400"/>
            <a:chOff x="0" y="4419600"/>
            <a:chExt cx="9144000" cy="243840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4876800"/>
              <a:ext cx="91440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800" u="sng" dirty="0" smtClean="0"/>
                <a:t>2. Waxes </a:t>
              </a:r>
            </a:p>
            <a:p>
              <a:r>
                <a:rPr lang="en-US" sz="2800" dirty="0" smtClean="0"/>
                <a:t>-water repellent</a:t>
              </a:r>
              <a:endParaRPr lang="en-US" sz="2800" dirty="0"/>
            </a:p>
          </p:txBody>
        </p:sp>
        <p:pic>
          <p:nvPicPr>
            <p:cNvPr id="21511" name="Picture 7" descr="http://www.huntsman.com/advanced_materials/Images/8171/INM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53200" y="4419600"/>
              <a:ext cx="2190427" cy="2438400"/>
            </a:xfrm>
            <a:prstGeom prst="rect">
              <a:avLst/>
            </a:prstGeom>
            <a:noFill/>
          </p:spPr>
        </p:pic>
        <p:pic>
          <p:nvPicPr>
            <p:cNvPr id="21513" name="Picture 9" descr="http://upload.wikimedia.org/wikipedia/commons/5/51/Mandarin.duck.arp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76600" y="4800600"/>
              <a:ext cx="2880361" cy="2057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8750300" cy="4196334"/>
            <a:chOff x="0" y="0"/>
            <a:chExt cx="8750300" cy="4196334"/>
          </a:xfrm>
        </p:grpSpPr>
        <p:sp>
          <p:nvSpPr>
            <p:cNvPr id="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705600" cy="1815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800" u="sng" dirty="0" smtClean="0"/>
                <a:t>3. Phospholipids</a:t>
              </a:r>
              <a:r>
                <a:rPr lang="en-US" sz="2800" dirty="0" smtClean="0"/>
                <a:t> 	</a:t>
              </a:r>
            </a:p>
            <a:p>
              <a:r>
                <a:rPr lang="en-US" sz="2800" dirty="0" smtClean="0"/>
                <a:t>	-cell membranes</a:t>
              </a:r>
            </a:p>
            <a:p>
              <a:r>
                <a:rPr lang="en-US" sz="2800" dirty="0" smtClean="0"/>
                <a:t>	-hydrophilic heads </a:t>
              </a:r>
            </a:p>
            <a:p>
              <a:r>
                <a:rPr lang="en-US" sz="2800" dirty="0" smtClean="0"/>
                <a:t>	-hydrophobic “tails”</a:t>
              </a:r>
              <a:endParaRPr lang="en-US" sz="2800" dirty="0"/>
            </a:p>
          </p:txBody>
        </p:sp>
        <p:pic>
          <p:nvPicPr>
            <p:cNvPr id="22530" name="Picture 2" descr="http://www.biologycorner.com/resources/lipidbilayer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1828800"/>
              <a:ext cx="2971800" cy="2367534"/>
            </a:xfrm>
            <a:prstGeom prst="rect">
              <a:avLst/>
            </a:prstGeom>
            <a:noFill/>
          </p:spPr>
        </p:pic>
        <p:pic>
          <p:nvPicPr>
            <p:cNvPr id="22532" name="Picture 4" descr="http://kvhs.nbed.nb.ca/gallant/biology/cell_membran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9600" y="304800"/>
              <a:ext cx="4330700" cy="3789363"/>
            </a:xfrm>
            <a:prstGeom prst="rect">
              <a:avLst/>
            </a:prstGeom>
            <a:noFill/>
          </p:spPr>
        </p:pic>
      </p:grpSp>
      <p:grpSp>
        <p:nvGrpSpPr>
          <p:cNvPr id="8" name="Group 7"/>
          <p:cNvGrpSpPr/>
          <p:nvPr/>
        </p:nvGrpSpPr>
        <p:grpSpPr>
          <a:xfrm>
            <a:off x="0" y="4127957"/>
            <a:ext cx="8991600" cy="2730043"/>
            <a:chOff x="0" y="4127957"/>
            <a:chExt cx="8991600" cy="2730043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0" y="4127957"/>
              <a:ext cx="4953000" cy="1815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/>
                <a:t>4. </a:t>
              </a:r>
              <a:r>
                <a:rPr lang="en-US" sz="2800" u="sng" dirty="0" smtClean="0"/>
                <a:t>Steroid hormones</a:t>
              </a:r>
              <a:endParaRPr lang="en-US" sz="2800" dirty="0" smtClean="0"/>
            </a:p>
            <a:p>
              <a:r>
                <a:rPr lang="en-US" sz="2800" dirty="0" smtClean="0"/>
                <a:t>	-chemical control of 	some body functions</a:t>
              </a:r>
            </a:p>
            <a:p>
              <a:r>
                <a:rPr lang="en-US" sz="2800" dirty="0" smtClean="0"/>
                <a:t>	-made from cholesterol</a:t>
              </a:r>
              <a:endParaRPr lang="en-US" sz="2800" dirty="0"/>
            </a:p>
          </p:txBody>
        </p:sp>
        <p:pic>
          <p:nvPicPr>
            <p:cNvPr id="22534" name="Picture 6" descr="http://www.biologie.uni-hamburg.de/b-online/library/onlinebio/steroids_1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600" y="4323184"/>
              <a:ext cx="4191000" cy="253481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8229600" cy="990600"/>
          </a:xfrm>
          <a:prstGeom prst="rect">
            <a:avLst/>
          </a:prstGeo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sng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Proteins:</a:t>
            </a:r>
            <a:r>
              <a:rPr lang="en-US" sz="2400" dirty="0" smtClean="0">
                <a:ea typeface="MS Mincho" pitchFamily="49" charset="-128"/>
                <a:cs typeface="Times New Roman" pitchFamily="18" charset="0"/>
              </a:rPr>
              <a:t>Made of Carbon, Hydrogen, Nitrogen and Oxygen</a:t>
            </a:r>
            <a:endParaRPr lang="en-US" sz="2400" dirty="0" smtClean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7620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-over half the dry weight of your body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1295400"/>
            <a:ext cx="9144000" cy="5403273"/>
            <a:chOff x="0" y="1295400"/>
            <a:chExt cx="9144000" cy="5403273"/>
          </a:xfrm>
        </p:grpSpPr>
        <p:pic>
          <p:nvPicPr>
            <p:cNvPr id="23554" name="Picture 2" descr="http://www.di.uq.edu.au/sparq/images/protein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2438400"/>
              <a:ext cx="3124200" cy="4260273"/>
            </a:xfrm>
            <a:prstGeom prst="rect">
              <a:avLst/>
            </a:prstGeom>
            <a:noFill/>
          </p:spPr>
        </p:pic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0" y="1295400"/>
              <a:ext cx="9144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/>
                <a:t>-</a:t>
              </a:r>
              <a:r>
                <a:rPr lang="en-US" sz="2800" b="1" u="sng" dirty="0" smtClean="0"/>
                <a:t>VERY LARGE</a:t>
              </a:r>
              <a:r>
                <a:rPr lang="en-US" sz="2800" dirty="0" smtClean="0"/>
                <a:t> with complex 3-dimensional structures</a:t>
              </a:r>
              <a:endParaRPr lang="en-US" sz="2800" b="1" u="sng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0" y="1828800"/>
            <a:ext cx="9448800" cy="4495800"/>
            <a:chOff x="0" y="1828800"/>
            <a:chExt cx="9448800" cy="4495800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0" y="1828800"/>
              <a:ext cx="9448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/>
                <a:t>-made of combinations of </a:t>
              </a:r>
              <a:r>
                <a:rPr lang="en-US" sz="2800" b="1" dirty="0" smtClean="0"/>
                <a:t>20</a:t>
              </a:r>
              <a:r>
                <a:rPr lang="en-US" sz="2800" dirty="0" smtClean="0"/>
                <a:t> different </a:t>
              </a:r>
              <a:r>
                <a:rPr lang="en-US" sz="2800" b="1" dirty="0" smtClean="0"/>
                <a:t>amino</a:t>
              </a:r>
              <a:r>
                <a:rPr lang="en-US" sz="2800" dirty="0" smtClean="0"/>
                <a:t> </a:t>
              </a:r>
              <a:r>
                <a:rPr lang="en-US" sz="2800" b="1" dirty="0" smtClean="0"/>
                <a:t>acids</a:t>
              </a:r>
              <a:endParaRPr lang="en-US" sz="2800" b="1" dirty="0"/>
            </a:p>
          </p:txBody>
        </p:sp>
        <p:pic>
          <p:nvPicPr>
            <p:cNvPr id="23556" name="Picture 4" descr="http://www.neb.com/nebecomm/tech_reference/images/amino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36720" y="2743200"/>
              <a:ext cx="3984307" cy="3581400"/>
            </a:xfrm>
            <a:prstGeom prst="rect">
              <a:avLst/>
            </a:prstGeom>
            <a:noFill/>
          </p:spPr>
        </p:pic>
        <p:cxnSp>
          <p:nvCxnSpPr>
            <p:cNvPr id="12" name="Straight Arrow Connector 11"/>
            <p:cNvCxnSpPr/>
            <p:nvPr/>
          </p:nvCxnSpPr>
          <p:spPr>
            <a:xfrm rot="5400000">
              <a:off x="6515100" y="2324100"/>
              <a:ext cx="381000" cy="30480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-152400" y="228600"/>
            <a:ext cx="9677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 - proteins perform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MANY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functions: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	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971800" y="533400"/>
            <a:ext cx="6400800" cy="2238376"/>
            <a:chOff x="2971800" y="228600"/>
            <a:chExt cx="6400800" cy="2238376"/>
          </a:xfrm>
        </p:grpSpPr>
        <p:sp>
          <p:nvSpPr>
            <p:cNvPr id="4" name="TextBox 3"/>
            <p:cNvSpPr txBox="1"/>
            <p:nvPr/>
          </p:nvSpPr>
          <p:spPr>
            <a:xfrm>
              <a:off x="2971800" y="762000"/>
              <a:ext cx="6400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ea typeface="MS Mincho" pitchFamily="49" charset="-128"/>
                  <a:cs typeface="Times New Roman" pitchFamily="18" charset="0"/>
                </a:rPr>
                <a:t>Movement (muscles)</a:t>
              </a:r>
              <a:endParaRPr lang="en-US" sz="2800" dirty="0" smtClean="0"/>
            </a:p>
          </p:txBody>
        </p:sp>
        <p:pic>
          <p:nvPicPr>
            <p:cNvPr id="3074" name="Picture 2" descr="http://www.criticalbench.com/images/gaining-muscle-mas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77000" y="228600"/>
              <a:ext cx="2324100" cy="2238376"/>
            </a:xfrm>
            <a:prstGeom prst="rect">
              <a:avLst/>
            </a:prstGeom>
            <a:noFill/>
          </p:spPr>
        </p:pic>
      </p:grpSp>
      <p:grpSp>
        <p:nvGrpSpPr>
          <p:cNvPr id="15" name="Group 14"/>
          <p:cNvGrpSpPr/>
          <p:nvPr/>
        </p:nvGrpSpPr>
        <p:grpSpPr>
          <a:xfrm>
            <a:off x="304800" y="1905000"/>
            <a:ext cx="8382000" cy="2343151"/>
            <a:chOff x="381000" y="990600"/>
            <a:chExt cx="8382000" cy="2343151"/>
          </a:xfrm>
        </p:grpSpPr>
        <p:sp>
          <p:nvSpPr>
            <p:cNvPr id="6" name="TextBox 5"/>
            <p:cNvSpPr txBox="1"/>
            <p:nvPr/>
          </p:nvSpPr>
          <p:spPr>
            <a:xfrm>
              <a:off x="2362200" y="1981200"/>
              <a:ext cx="6400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ea typeface="MS Mincho" pitchFamily="49" charset="-128"/>
                  <a:cs typeface="Times New Roman" pitchFamily="18" charset="0"/>
                </a:rPr>
                <a:t>Structure (bones)</a:t>
              </a:r>
              <a:endParaRPr lang="en-US" sz="2800" dirty="0" smtClean="0"/>
            </a:p>
          </p:txBody>
        </p:sp>
        <p:pic>
          <p:nvPicPr>
            <p:cNvPr id="3076" name="Picture 4" descr="http://www.clipartheaven.com/clipart/holidays/halloween/skeleton-bones-clipart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990600"/>
              <a:ext cx="1972755" cy="2343151"/>
            </a:xfrm>
            <a:prstGeom prst="rect">
              <a:avLst/>
            </a:prstGeom>
            <a:noFill/>
          </p:spPr>
        </p:pic>
      </p:grpSp>
      <p:grpSp>
        <p:nvGrpSpPr>
          <p:cNvPr id="17" name="Group 16"/>
          <p:cNvGrpSpPr/>
          <p:nvPr/>
        </p:nvGrpSpPr>
        <p:grpSpPr>
          <a:xfrm>
            <a:off x="762000" y="4191000"/>
            <a:ext cx="7848600" cy="1925268"/>
            <a:chOff x="914400" y="3048000"/>
            <a:chExt cx="7848600" cy="1925268"/>
          </a:xfrm>
        </p:grpSpPr>
        <p:sp>
          <p:nvSpPr>
            <p:cNvPr id="8" name="TextBox 7"/>
            <p:cNvSpPr txBox="1"/>
            <p:nvPr/>
          </p:nvSpPr>
          <p:spPr>
            <a:xfrm>
              <a:off x="914400" y="3581400"/>
              <a:ext cx="40386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ea typeface="MS Mincho" pitchFamily="49" charset="-128"/>
                  <a:cs typeface="Times New Roman" pitchFamily="18" charset="0"/>
                </a:rPr>
                <a:t>Chemical Regulation (enzymes speed up chemical reactions)</a:t>
              </a:r>
              <a:endParaRPr lang="en-US" sz="2800" dirty="0" smtClean="0"/>
            </a:p>
          </p:txBody>
        </p:sp>
        <p:pic>
          <p:nvPicPr>
            <p:cNvPr id="3078" name="Picture 6" descr="http://lhs.lps.org/staff/sputnam/Biology/U4Metabolism/enzym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600" y="3048000"/>
              <a:ext cx="3962400" cy="192526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1000" y="59436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ea typeface="MS Mincho" pitchFamily="49" charset="-128"/>
                <a:cs typeface="Times New Roman" pitchFamily="18" charset="0"/>
              </a:rPr>
              <a:t>Nutrition</a:t>
            </a:r>
            <a:endParaRPr lang="en-US" sz="2800" dirty="0" smtClean="0"/>
          </a:p>
        </p:txBody>
      </p:sp>
      <p:sp>
        <p:nvSpPr>
          <p:cNvPr id="28674" name="AutoShape 2" descr="data:image/jpg;base64,/9j/4AAQSkZJRgABAQAAAQABAAD/2wCEAAkGBhMSEBQUEBQVFRQVFRUVFBYVFhQUFRYUFBQVFRQYFBcXHCYeFxkjGhQWHy8gIycqLC0sGB4xNTAqNSYrLCkBCQoKDgwOGg8PGi4kHiUqLSwsLCwqLS0wLCwsLCwsLzAsLCwsLCoqLC4sLCwsKi8sLCwqLCwsLCwtKSosLCwqLP/AABEIAOEA4QMBIgACEQEDEQH/xAAbAAACAwEBAQAAAAAAAAAAAAADBAACBQEGB//EADgQAAIBAwMDAgUCBQQCAgMAAAECEQADIQQSMQVBUSJhEzJxgZGhsQZCUtHwFCNiweHxM5IVQ3L/xAAbAQACAwEBAQAAAAAAAAAAAAACAwEEBQYAB//EADQRAAEDAgQDBgYBBAMAAAAAAAEAAhEDIQQSMUEiUWEFE4GRofAycbHB0fHhBhQzQhUkUv/aAAwDAQACEQMRAD8A+RbqsDRjYobpVKQV1Bpubqqlqo12quKA6mjDQqlSq4aBF/1NWXV0mbRqC2aZkaqoxNUFaSaqii9NZqCmUNJcwLQo4l51TJNVNcU0QCl6K2OJCNciilKoVogUDmEKu2ugVyaturyEQiW3ou6aVNWS5QlqeyrFiu3lpRqdJmgXbVE0qvXZNwhDNcK1WINGQzTDZVGjNY6qqXaKtyhPbqgMVEAow9zLFNkzQLluor0Zc0PwpxiqEky0EiKfu2qVuJTmuWfWolqtZam0NI2zmm7ZoHhPwr7I8VKrNdpK0pCjXKpE1xVoq26mwSxmeqC1Xf8AT0YJVtwocxTxQbulzpqG1mjvdoD3KNpKr1W0xohMlcBrjPQyacAs57w3ROAEAGDB4PYxzBqwu0bSXC1tVPyEm23eGLbkYDz6v3Her6bpPqNu4GVyxUNPpDj5ZEZBxmeCIpv9sTEKm3tdtPMHiIPpz/P8oIuUzb0u5ZJVR2kxMCcfatDS6G4yqqksAQrpBUD0wcdwTOcVr9K/h+xctPbR3a6uG9IUTAWRkkxtp1PASbqhiv6myMMCDPU266QvMN07yRMboySUkDcO3egjRjndC+mCQcluBifB/FfSNB/D+mtIPjwWCsondO1pBGPqawtP03TX022FKbG//YxYk52nn3OKsnABsLKb/Uz6mYwYG4Ai589uuq8/b6WndzncBICgFPmlicDx/wBUte0RXBK7gYInuRIg8HHivT/xCq77VgW03sBvYGOTj0z3OTQOp9LVLa3bnoZNspBYlwIBHY9vHFC/CMuBsiodu4gZXOM5tAQPDTY/heZVT4q5AEbgZY7QBHPefpW7o+jXX05ZLoJG4MCShMgQW7kAGB4k1mpov90lzItoBzkCMs3uSSfxNVxg8sErWd2+KgcxggjeZPlASdzS45ExIHeJifzS2yKd0ykh7jYLttXn5U7DH0/FRtPP+dvNVKjchDVt4SoMQx1QkCCfAdfVK1Vkq5UcgyD3E/TvUFAZBVlpbUbI0QCtEttVnWqAV6ZQZS02TW2RSd63FOWTVNQlA0wVbrUxUpys6M0ylAYZo9qnO0WZQs6ESalSKlLV26sHrpuUENUNyvZV7vYCIbtUN6hE1wLRBoSXVnHRXLVypT6dNDXAgY59skRIKZ9Q/X2pjKZdoqlfEso/5Dz9EK1bQhQQZJIJng/yiPB9s06Onr8XZcQI8+kfysvYHPPBkc+Kt07prlotEMC20jCvn08HI+oxWo3RrluzudC/w2ItknOPfnaIOa0KVHhuFy2Mx8VSGPsdL3v705Xsn+j/AMFM1t7lz/ZUrkEcsvDoJwCNw+px4oXQeoW1uravooC4tM5O4HHMef0ra/h/+KBdtEM6sy4gqS33IEEDzz9Kwup662mr33AJcTuiGyYnJ4Ece1XoYwBzFzgqYivUqU8QLxaLRHLnbmj6O6lnXOGYqZJXa8B8TBHABxmg6TT3lvtc3QCTMEQZycAGazetbUm+lwsXdQIxIAP6e1aOk6iLiCAwnnOJ9hQhwmDtdWHU3BmcXkBpnotS/qiVYW/mKkSffvXm9LbfSXFX4oO8hnHzekmFGe/J/FG/iHWIttFWd26WzGAMce5qt5tLcX41wMGCho53OeAJ/ln9KGo8F2twjw9Bzac5SWu6TcaK/WNJaUm8zlrg+Tb3PYk9gOaHasXL+nQLc+V2JUnk4g7u/fmq9M6rbNtheBZt05M4iT9Kb0/VrFoFjbxHyhjk0IcwnXVNdTrsbGUkg2NuWgW0t34OnD3AF2qADIG89h98Ul/D1gQ90qrM5OGwCI9U/WawbF46pbkuQxYMFJJH82P+PIprT602dL8KQG3EK3cKYkie5OB96YKoJB2VZ2Fc1rmA8RIn5a+4VtHoxf1bkQNqMFIg2R2AVQJjP3zSOu07f/Czzcdz8okBewPG0Yn7eBW7/DOPiOqArhZBjcQDM7sT3x5rL1Fw3r5tWRG8+sKZXPInv7n2gYoHNGUHcp9Os8VSBo0Dwssm7ZUYXIX08Ht+/Mz70JbBPH9v3r0/Uv4X+Css6/DVQBBAI8lh7nxM15m60kPMrkII2x2JiTP1/tWXUw5Y4l9guzwnarK9GnToHM6L2IA/mNUM1XbXC1dmqi3ZBRENEfIoaVaaA6qy08MJG6mavaq10VVadMhZuXK+UauVyalBCsyq7KqTVS01KOFVLhsuzVS1Q1ZNIxEgEjzGKIBKc+FxJJgCT4FaGhsm4fhFTv5tyCDIzHt5BoGnslCGjj8QfP1r2FvSaiynxlLZX4wLAOyowypLAkDvjmc1bw1PMZ5a/JYfa2JNJoaYM6Gf9h4FJXel3UtLfiGDQW/qH9RB7dvetzpnXXu2HU2mwpBaS0qfHIFA0fU7uqtEagBVYxAAEgZBP08Vj6FntkuS/wAJSPQsgEg8sBgKIrTByEFuhXIOYazS2qBmaba+XX6Jzp7WFU/DIQ53AyW+gjFB6jpSwa7uhlQbAYnbImJ45/egf6Syz/ER5LSSB6Y8gzj7+9KX7Tkd8D0k5ETxnke9IfUgRHkr9HD5n5gSDvI9L+SGOoIzKSgxhvr2aPNGYsAZBjcACMSPamtDo7bWyVgH+b6/8fFJ252lB6jugDxmqRqOK3Rh6bRMTA/SLbtW9yi9DenkHtOKGL9pQ/pDTETiCDiO9Es2Pibt5l1OJ8DkCqG0BBeApMSTiewoHNcSEynUphpEDp0lT4aKCwiWA8GP/VC+KpBCsIAwOM85/Wi2dPtYLcgBjM4480LT6VCbh9IUEFTJk9s+9TEIc4dr+kV9N8JFuA+rsJzPmlhqGW6pvqWWZzjdPA9u34qup3sV2g7Z8zwaauXN7ruPB5zk14OcETqVN4vfb5Jy5bs2rBAcqDEKCT6iP5T+9V6NYTSH4jXAdwhVBhwcHjvPEzWVqUYXRw2ZUDgn3p3W2UcqWkOP3q1TrZrxBGiycRgzTGTMSHa7rf6r/ENm5YUXVYO07BiR9G8Ee1Y2p/h249sXQAqEABRuYiPYcA8ifetn/wDHMyD4qiCPmwNv3PEYxVj1It/tWlDqRtdmnbt4Md/vVqpTFT/IsrC4p+EP/V6zeRHSf2vDanT7CfUGjmDkT58Ghhq0+qdMCOUthoB7jaZ/5E+O0f8AdZ7EKYAkDlj3+grKqUIPILtcJ2iHMBJzE8gr2zXLrVy21D1LVTAuugc+KcqE1xqHbaivxRRCrh2YSq7qlUqUUIMxVlWiC3RltxVHel5pVkUgwcSqEpzTOpADyAuQ4O1kmOD3Exj9qVFskTgfUgfvWhZ0KhVYs4JkfL6CfBYExn2P2qzRY/NIWV2hiKApFjonbU38LhauhslXD3ALltc71MbgOzKohp+k+9ei1/8AEtl0AZ19cCADwOx8Ckena8WLAtvZKmZZhL4fkjHELEmkQdM5vNbO7eTCgQqnHJPJittpyCGnVfOqjBWfmqNNtCNPuBzTur1AXa1vZcUD1FG4ngCMUrb64ji4ltYWIJmfVjnApDT6H4Nph6oc8DnyI96vYvi0qraRWVv/AJA0zuk8xEYjNLdVjWytU8K11mguM226+fJKr0gLukyHmY7GcVXp2tcNsILKp58j3rriWGwkCcjtHgec0TWQrB1f+WNp7H7c1mEh19AuoYx9LhN3ddPukDfKsQoIk5FXRxbcN35gHINDTUhiWIMjkirXHBg8jiKgGCjIkRYe+S4t65vOwZMzGa7rrhCQ6nGQM/Me9XS+qqwyN4gHxnNUN5WTapJ2kwfqaKUoDkBA9yqNc+KoJBkAD8Vy0gUxOIzOftR9Nqltsd2Y88GuDWKwO5tzTjHAr1ihMtsBYo3+vHpS2QsZb3+v2q2l+H6mJYROPP5pD/RgNPfmKl3RFiIkHtzmvTK8GAWFk9p7622DuNwYGByftNXDrcuBgsAHg9vzzQPlIF8TEdxI8YHFHDrPoAAJhckx5mTXibyiAEZdj756qupuuboEkqcbRz9cV6Jby2bUhCwABOSGkjP2rzd67ctGFcSRkjLR7HgUxZ1FxFJWHK8KxJBB5LCf0q5QqzrqsXHYSCAPh+evz5Iw6edRufb6NpZQWYkkZ2ycfpXm9Tky+PAEkn9gK9RpusG2i/7nwyytsRUlOT9+Z71n3bJZizIp3cFwEWe8KuSfvU1GNcFGFrVKLjNht7Nj1WPb+h/c/fxQNS1a16zdJhN5UcKg2J75GPtmsXUkgkHBHIrOqU8rpXVYXGGpSLT9b+WymnNMkUtYpoUh+q0cP8CHFSrVKhNyhGuPNRLVXVKpdvxS+gVxwA4np7SvtEQJY43hip7AYMU900WxdU3P9teWKFtrLHHGaxdPr3JA27z2wQ32Kwa9b0jU2drC8twEqJDK74OZDRmtjCwQGzpzXAds5w41C035GfLf0iUXU9MIZfgXbgQjdG7EcAMO4xSGp36b1Gwjgky0QD5naRXobt5YXYY3AKAfmgZJjkVkdZ6rbTcl5LpUnBEAGIyJ5U8Vfe1oEzC5vD1Kj3BsT03P0S9vqYuqHYhRPAGF8ftWfeuKzEFpyIMQTPvQ9VqyFOy2mwztZZk+ODE/aigMLYe2QFIgghZBHMyMZ8VmV6hdwrqMBhxS4wNbAH3qoodAGlbgJIEDAA8xwaz9ZBuSBCjMLmmbOtdbe0AQTIifvih2NCzEyY5knAA8n80o3ADVcbwEl506lC3CIDQOIjP3ig3HUemIM+Z/WndboBaEgqwPBE1naXT73IED6+OSTNeAvCguGXMUUEcVtWLaAIVIAmXX+rOZ+0Vj6jTqqhlYMCeR5pW1cMwWMUc5dUksFUWPmm+oWk+KwT5ZwfbtQ2sBZiR4nv8AanNDq0QncRJkKTECRj8UPXyqrube24knwuIH70NnCUyXU3ZAJHP3+Uqlw58U/wBM6uZKzn+rwP8AqmLt0kLAQWwPVIG4mPzSti7bdDKAv/KuQPcmOaIgg2SwWvaQ4EdPyi6u0oMJ6yQCW7nwB+KVtpLEQR5z+wqXbJDREYErMwfFSQCJEfpQuF0yk6G2TOmvKDG2c8mBH0oOmvgMVCE58x+aNqFC/wBL4BIVsj3zUurOVBUfbH3IzXhINlJDXsg+/onhcACpds9/SU7eQS3bijdVvOflYIMwgZSVgZ7YkdoqdM0no3GTPymQRI+nFOaywiFmY7TcEqSMBuT+a0mAlkrmarmNrQLx9d7X9hea1Fs7S0liO9zcF+0xNefdyxk1s9XvMyGWLAEZncAe2O3cTWNbFUKxuujwDTCYsimKFaFGaqDtV09EQ1UmpXdtSoRwUS/eilBLGq3Hk03pAQQRz/gowA0JNSo6s4xsmdAuwzkYIHPcQeCCME17HofSN9tt53WzPpYsUkEGRuAj/M15W1ZuTG1s4je4P0ALV6ex0VbmnHxWe3dJOPiCIEEEiYA7fatTBiJ38IXF9uvzZSSGnSQ4O9BBEc1XV9NfTuX0YtgbZUPJbnMFpU1njWPdtBb2SzbiCAcxBjxxW21y2zKiuHKgA7MieTn81kasKrhZAYtJgho8DBgc1beIuNOSxKDi6zxxc4v+Ug6kBUj5Yjgj7x+9RGC4velQCSRmRPYCmtbqdRsEi1syVZdpOeZIM/mgWrxAG4+rPEZn2rLqx3i6vCl/9uCNzsZul9deUFPhk7W8gBh9IqiXNs/EUupERJB9q6q7rgLZggQIH4ouv6g2whgog+kDae/kVA3Kl0y1pvPVZutuEwIKr2E5rtjUKgJgEEEGTGDiI+neld+5hzA7TQNYwnAoMxJVkU2tbpbRMNqQ4VVWFBJjJ58mu2bW51U4k5gz3ovTLhFtvhhS8j5o+WDxPvXdYF3yBnvtgBTHamERDiqrHFxNJojqmr3T7bLcNoPNqJJiDmMVmG9M4gzJ9yKs/W3K7WJIBkCYz7xzStu76pPnNedBMoqbSxkTdNs8yYM4nOMeBXfjyeSD+APpWvqrmAFRRbjLHbJxyDzNYqWixwJqC0C6ltR7yQdU1avG3cBB3ZzM803rrhb5nDSZwJ2jxJFUt9Juld0SB+30oVlCrQ2B9JFeMgQULS17szNuWyOupkbdoGOcCfqaYv2W2jGIknMD6GuXuivsDLDA/wBJBP3AyK7tAgH0HuW3H9DxUG2qYwh3w3lW6f08BWYKGYmBu+UT5Wc16CzY3ovxHQxwgVVyuIEmce1ZljpjETaujydmyQfBE896fbQfEIW8XfkmVRJaOQVE9vNadEQ3RcrjHhzzxb8rjz/IWF1Tp966zgAqhJgEDaBM4z/1NedbTMvzAj6ivUdb01pXPwlkyI33GO7z6SV2me2a85cuE4gATwOJqjioB6rpex872SIjyI9T6rluiDmqKKNaWs1y6ym2bK2ypRIqUuVf7sLMtLTatHFAtCiNT3arKpCGpzQ3huYs230n5VXc0kSATH71safpfxLbPprS7VHzPcMtkSMekNngea8/obihwbgG33BYf/UET4yYzXtOjKupR9ty6FtsCAfhpbzPCrCgY+taeE4hB9+a47tsmi7O0QLbW9InxNkloui29xjcA2Su4yGHgjtJpO5owtzA9OJB8zW83UbNlszdYqfRbErIMSX9s1nHVJsZrxAcmRbGSF/5HhTmrbmtiFiU6tUnMZgx75+PqlNRpR3+GiwMsTP02+al1bKoNvqbyMD2xzU6nedwGCJsHybSOO+6cye9L2WNxYCgTIleaz6phxAXRYVuak17zpsErpTJMDFdtKrzPbkkYx+tC1NprXoMRPHn70K24UnHpPIpE81fiLs9/ZB1lnblTKng13QdPF1tswYJJ7ADma51G+XI2rtXgCgWb5RpHuCD3BwRR2mUkl4ZB1TOo6aEgo+4EwSKT1FsCCJz55omo1u5QqqFUZgScnvk0uJJ8midc2QUiQyHa81r/wAP9KW68MYHf6U5/FHRLNoA2WnMGk+mFrILMpzjjsfPtSWq1kmBxunkn96klsRulgVA7NMtKqbLgZmK7auESPP2/at25rQUVRbUqVy0jBAPHg0pY0HxTCbREGZ/M1BabBG2s279AFddcCFLbt68Q0L9x3pb4vqB4HjJ+3NMXbW28LTR2yPB9+9Na3QWht+GwbsV/wCVQ6Tqip5WHgOt1zeFACpMju0fiiXVlNr2hAzIuGeOCKG2jKiTAB78fTNSwWRT6xBMQQTz96gkzBRMa0guadOu/L2E70q5YKMDbZSP5tjMnbnk0yNbYR2tXFeGWZtiMEd8TQdHuFo7I3E45C/iePetfpXU0dQH+Gh4LBmUY9iufzWnSHCB9lyuKdxudBInnovPdUuWQjGyTn0gPcYn/wCnaOZmKwAtauu1Ad3Dhd0tkZ4J4IGazytZeLccy7XsOmO5Os7z+VVVo9tarbSjNgVQcV1FGnAzFcqUL4tShylH3rUtaFXeuWas9OOqz2jgXLDQwJEwQYPevT2CH2qGuXnYHapZbdseABz+grzSCvTaHrKp8O4RJnKrJ4Pc4Cr/AMRn3q/g3iSCVzXb2HeWsexsm4/HXyjqm7fRBbKvBt3IkwxIMDP/AFmuavTW+WRZeZkS0mMk0zrdNqb2y5vRQR6QskRzz5pLqGsT4qJuj07rh5AAy0eT2rUIAGi41he9wkybzE2jZZ3+iCr7Tgd8f9V28XAlfTyPfjmr9T1++6rWkItTgx24mgay3gkmB4nB8fXFZ9dg1C6LAVnHgfv5pHUMh4Ys305NLoJGcETTQgiQAfHb80TWWxsCAS/JP2n8VVF1rPORYxGfvBFUur4mPej/AAi3gEfbiqKMGZnEd+akoANkuRTOhUAhj/UMU507Sp6muH5Y+8mKnVdAiw1ona3H+eKMgxKSHjMWke4TGv6pPxF3AowhVgggyMnH1rEawwyeKImnY8Az296auae5/ONoMTPGPFec4uuopU2U5bvsEtatkj2pvSXxbDIfVI7GPvNDt6dt0Dgj9KeuaEIN0huPqKgE6hE4NgB1rpYE7gYgjjvA+9HI3NzjkwIz5xVbSl+Bzyc8f3rrvthQDn/P2qJsiDQHxyWgvUxbG2SQREESD9RQneRK+k90zEewP7VHKACVzySR2+tXsWrhO5cnHv8AmmNBcYKRVcKTcwN+qf6FqXAYPZ3KeCpBIj68VqtrCbbi2QWIhQSPbHj2rO02u27gQSVWYXu3G0ef/dK9RCwCJS4BLDaRIHgATPPNaLTlbErmqjO+qlxESfmluob2Um4sMsAgyGA7SCBiszbNOPqWcQCHC8qWII8n1ATz2/FAukDj/PxWPi28WYLvewqo7ruXaiT0i3v8rq4pe/dqty/Sz3KqtZutqviRGVqvvqUHfUp2VZ/epmzVm5qlmrkUs6q2z4ArqKZ0yywGPvxS9uj2h3mIySe1CBJhPcQ2mXTFteS9JptSWVbRufDTJ2xDxkkkfygxx+aYbpltQCqgk98kwRzPY1hafWCYT0lyJbaS7zyPzPtXptNsRHVX3bASZGf87V0dMh1l8kxTH0jN73+fWVk9R14BVLRLbQA3LLjkjt3/AErO63ZWzc9TFyOwIEnnjtB/atvSdYtok21kuT6YG1T3Zzx9PzSGt0Vt/wDcabjEH5SAJ7cj1Uuq3M22v0VjC1e6qDMCB6k/ZYrEtG3GZn+3mradjn1RPYk7s8Zolqyy9uJ2rwPYVwWNzTiRmKzXMLLrp6ddtbhm6X1OiIMR9T9/70AWyTEe1aPxSZ2iPJ5z4Hil920jd5ye8zUZhKIU3xB/apf6W9ueQe/096SvMxiT9PpWqNZlmyS3ZjMe4HvRbVq1sLH5pyOYHmjsTAKSMzWy5t+izun9R2OC8kcH7eJpm71V2XYPX6pwIgREVNZath4QCIEj3IFOdMtBSBIBPHftkfWvD/whfEitcn37KzT8QMGjP449qYaw7KzQIMFis/3wKd1nq2lv5d3/AF+lLpqpJHGOJ9PM/eo0sjPFDo8fFFslFAgk4GCPzFCuOIkTk8R8v38ZqWLe0kAj1DB5iuG0zGEBLn9f/NQDIhEW5HZibH3qrro2Pyeof5+1a2g06FCyTghGE4k9j9e1K9L0Y2MjlluXCOccSCI8f2o9ofAIU5SRueNsxxE8nkCr9KmGAFc/jMQaxLQdDbqPeiYFiypYKNrBSxCcmPyPP4rz+t1z3DumeAVaZECAVnIx/hp/W3Vg/DkPJYkGVK/yASJ/81jai/uxwYn08TmQfH1/91FZ1oTsBSOcPk/Pl+9ly5qjHfwZ5HtSjXpqpJNQLWU6CZXZ084bB9BEqpNV20XZVa9Kgs5rnw6ldmpXlOVqNZohoFpqNupbhdXKThlVkNHQ0sDR1oDZWacOEFPaYlDKwbjD5jhbYPef6oHb/wBM6S5OFYi2SA1w/M7HgBeSImsgjcQCYE/j6VLutCHM8EKoPqE8s5z6j4/atPD1Rl5Bcb2rgn98STLjfTQbfx5m69Mem2nRkttFtdzXB/MzdjPg4+lB6kQtlLOnU7+SpMlZjE4zjikum9TUI4EBYG3u2/sWI7c49uK9D0fQkWzc2yTktifwDK/etBsP0XL1S6gZeZg2B3PVZWm6dcUbboyc5g5PPHFZ3U9MbV7Yo5zA/Oa3eo6Z72oAs4KqA5OAByZ/NdOhKu7fM7Db6oMA8he/3qHUwRHqjpYosIeTciY+i8/acgHjiSx8zV7djesNGe2Dj70xr0tvbUKIcOVKjE4EfeZq56K6gSwYiCQCOfHPIqkcO7/VbbO0KcA1LG+qSv6VRzigMpXindZpZJZSfSQCDzujv5oq3mSEuBSzKQZ/lP08ikmk7RXRi6ZGafBZWntxMjkzNWVHBJE4IiB+tOwyhQQCFOYnJNU05vNeCARPK5ggieDXshmF4YhpaXAgfhdvaAhAzNAJyB7wa7d+GuPmxgjgT3ntTWmtm4XS5IAAxxzgVc9PFgzO60QdxIA2mI4754pww7nXKpP7RYwlg15e90tp+kPb2XNylcTmcTjHn2rR1lgO02lBZjvAEjvxjxQ+kXGv2yqRAO0kxkc58cUfptl7N10wWdSEJ4UTJyORiJq3TptAECxWPiMRUc9xceIbdOvyS/S3uW7h/wBR8zAhQ2dpMZB7DHbzXLPWGtG98ZRc3CB/MixMQOIAJx5igXbrLdPxjv5gg4X/APjxHcUjrQQc/MQw7hXgYkEZMcf914vyi2yllEVXcQF4008OXVKXNSARGGBEERtj7f57UHUAT6e4yBkT7e1UFsk5/tR0t1j1K02XeYTs7IQ4WtcbIC2qvsopoFy5SASVpuY1gVLjUGajmqg04BZz3yVaKlcmpXkMrts0QtQFarM1eIupbUhqMj05a4rMRs1oad6XUCvYOpJurXFpDUJWncFKXkoabk3GUpCD03WC2xkGGEHaQGGQcEg+K9H0X+IHG9UwpBi2BIIgiJOZzM84rydxINO9Nf1eYBx59o+9aFOq5pEFcnicJSex+dt4+i930Z1Cw90lmBK2+QIJwD9REilL/UXOpC2gWUhTtnKyBWRpdaAS5y624nG0GAvp/P6GtDpHU/gkSqs7KC5IO4LA2Adp4mfIrQbWa4ATF1zVTA1KbnOLZMTHvYW6py3oC1+47BkG6YAX1NnKzx/5og6eR8rEDwYn7RTnTuvpdDBgqlcLMgMewnP+RWW2pu3NQi2H2q2WBOFHeCMdv1pxygSLqg01XOIdaBvpYI66BRMLMndJg5HEVndS6Urai0QT643c8g+r+9eofppON0zjcMnHsMVgWb174rpcjagJY5MAY4Gah7AAAQiw9dziXNdcD+FzqNtURiAzKM47Ce1c6eRdPxzIA9AJPcDv5gVodM1Av71tDcoENAEQexJrJ1uhTb8IMxdCxYQVEEgHniMULh/sNE2m+Zpusfsemye1t24LZe2u8Dkjt444FNdGU3LIN0KxbcCpGAoxPmavpb1oaZU37IXkcySef6vpWNoOsHTq4Vf5gFYkmQ2JBPIyOKOQ0gk7JAY6oxzWNuDbaR75JrX9Ge0GFq4FHzbBhtoBmPpSh684e2VMKV2qY+Vtu2TPJnOfM1mnqO+58UtEGHknv3HeD+lZ73yrMATz+fFUquIDYLdF0GE7KdWJZVIzAbjnr9ueqZHUmJ/3fWe5n1N4k9yPPNDe/wCDPaYgx2n3HmlfiVUtWaaryIJXXMwWHpuztbf08tEb4lcN+gEVXbSsoVw1nbIzXKCzV00NjRAJFSod1w1WaqblcDUyFTLxKJUrldrylVcQaoWpm9bpVxUtMoarSwlXtmnLDUjaNNoaB4T8K7daCtNAurUR6sxquBBWy5wqNSjLQikUw4rgFODlmOpAlE0uqgQQCJBg8SsxPkZ4ow1Lbt0ySZM98zmlTZrqtFSXG0HRQ2iwEl7fiseqfsatviIYACndjEx6s/ijafqm0QBG4PkkTmQoJj5ZzFJ2Lgn7EfkRXLtqePYD6AU1uJLW63lU63ZDKtSzeDL63/a1F61eS0qWrrAhkBKsRLNu3ZHPYfah3epPcZiPnLqdwMFgCZkkxxH71nWm28icgj2I4NcBozinQLpDOxaeZ4IAmIMefqFuaXqj291u2+GIY7R/KW2YPMjmlk6hy9xiTL2iI+YEEKSfYH7wKQDY942/bcG/MirX2BU5yzbozj0wZ+5pv91LddlS/wCFLalxYkiemxJ6/b5K17WAJEy0cDIGSRmfeY+lZ51TRE9onvEzE+Jqxt1AlVnVi4ytal2eym3LE3m6FauEH2OCPIq10ycTwBn2FFC0VVFLNUxCtMwQL883SyoauEpnaK4aVnlXhhw3dBCVNtXJoTGpF0LoaqvStxqLcNLtTmhZld86KtGRaGFoirRFIpi6JXK5srtArN+SYcUu9umjQyKBphWqrA5J7YNMWzXHWuCmEyqbG5CmFogNBQ0ZRSStKmZXGWhijRVWWvAqXN3REFR7NDRophWoDIT2ZXiClWUirJfo7ilrluiBB1SnsdTMtRt4NVYUuGium7U5UHfgi6LuqTSzXq4NRRZCknENTVWCUsNRV1v1BaUxtVhR/h13ZQxfrvxaCCrAezZXNDJq2+qkV4KHGdFQvVGuUU2qqbNGCFWc15S7VWKM9ugshpgKpvaRsoTVloYSirUlAySbq22pXd9ShurHCjLVTUqUCsnRCeqVKlGFUfqi26Yt1KlLcrlBdauCpUoVYOqG1FtVKlSdEun8Suao1SpQhOqJW5QjXalWBosmrqhNVDUqUwKi9QURalSvFSxFWirUqUoq/TV1ogqVKUVdYrVDUqUKehPQmqVKY1Uqqoa5UqUxVipUqVK8oX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data:image/jpg;base64,/9j/4AAQSkZJRgABAQAAAQABAAD/2wCEAAkGBhMSEBQUEBQVFRQVFRUVFBYVFhQUFRYUFBQVFRQYFBcXHCYeFxkjGhQWHy8gIycqLC0sGB4xNTAqNSYrLCkBCQoKDgwOGg8PGi4kHiUqLSwsLCwqLS0wLCwsLCwsLzAsLCwsLCoqLC4sLCwsKi8sLCwqLCwsLCwtKSosLCwqLP/AABEIAOEA4QMBIgACEQEDEQH/xAAbAAACAwEBAQAAAAAAAAAAAAADBAACBQEGB//EADgQAAIBAwMDAgUCBQQCAgMAAAECEQADIQQSMQVBUSJhEzJxgZGhsQZCUtHwFCNiweHxM5IVQ3L/xAAbAQACAwEBAQAAAAAAAAAAAAACAwEEBQYAB//EADQRAAEDAgQDBgYBBAMAAAAAAAEAAhEDIQQSMUEiUWEFE4GRofAycbHB0fHhBhQzQhUkUv/aAAwDAQACEQMRAD8A+RbqsDRjYobpVKQV1Bpubqqlqo12quKA6mjDQqlSq4aBF/1NWXV0mbRqC2aZkaqoxNUFaSaqii9NZqCmUNJcwLQo4l51TJNVNcU0QCl6K2OJCNciilKoVogUDmEKu2ugVyaturyEQiW3ou6aVNWS5QlqeyrFiu3lpRqdJmgXbVE0qvXZNwhDNcK1WINGQzTDZVGjNY6qqXaKtyhPbqgMVEAow9zLFNkzQLluor0Zc0PwpxiqEky0EiKfu2qVuJTmuWfWolqtZam0NI2zmm7ZoHhPwr7I8VKrNdpK0pCjXKpE1xVoq26mwSxmeqC1Xf8AT0YJVtwocxTxQbulzpqG1mjvdoD3KNpKr1W0xohMlcBrjPQyacAs57w3ROAEAGDB4PYxzBqwu0bSXC1tVPyEm23eGLbkYDz6v3Her6bpPqNu4GVyxUNPpDj5ZEZBxmeCIpv9sTEKm3tdtPMHiIPpz/P8oIuUzb0u5ZJVR2kxMCcfatDS6G4yqqksAQrpBUD0wcdwTOcVr9K/h+xctPbR3a6uG9IUTAWRkkxtp1PASbqhiv6myMMCDPU266QvMN07yRMboySUkDcO3egjRjndC+mCQcluBifB/FfSNB/D+mtIPjwWCsondO1pBGPqawtP03TX022FKbG//YxYk52nn3OKsnABsLKb/Uz6mYwYG4Ai589uuq8/b6WndzncBICgFPmlicDx/wBUte0RXBK7gYInuRIg8HHivT/xCq77VgW03sBvYGOTj0z3OTQOp9LVLa3bnoZNspBYlwIBHY9vHFC/CMuBsiodu4gZXOM5tAQPDTY/heZVT4q5AEbgZY7QBHPefpW7o+jXX05ZLoJG4MCShMgQW7kAGB4k1mpov90lzItoBzkCMs3uSSfxNVxg8sErWd2+KgcxggjeZPlASdzS45ExIHeJifzS2yKd0ykh7jYLttXn5U7DH0/FRtPP+dvNVKjchDVt4SoMQx1QkCCfAdfVK1Vkq5UcgyD3E/TvUFAZBVlpbUbI0QCtEttVnWqAV6ZQZS02TW2RSd63FOWTVNQlA0wVbrUxUpys6M0ylAYZo9qnO0WZQs6ESalSKlLV26sHrpuUENUNyvZV7vYCIbtUN6hE1wLRBoSXVnHRXLVypT6dNDXAgY59skRIKZ9Q/X2pjKZdoqlfEso/5Dz9EK1bQhQQZJIJng/yiPB9s06Onr8XZcQI8+kfysvYHPPBkc+Kt07prlotEMC20jCvn08HI+oxWo3RrluzudC/w2ItknOPfnaIOa0KVHhuFy2Mx8VSGPsdL3v705Xsn+j/AMFM1t7lz/ZUrkEcsvDoJwCNw+px4oXQeoW1uravooC4tM5O4HHMef0ra/h/+KBdtEM6sy4gqS33IEEDzz9Kwup662mr33AJcTuiGyYnJ4Ece1XoYwBzFzgqYivUqU8QLxaLRHLnbmj6O6lnXOGYqZJXa8B8TBHABxmg6TT3lvtc3QCTMEQZycAGazetbUm+lwsXdQIxIAP6e1aOk6iLiCAwnnOJ9hQhwmDtdWHU3BmcXkBpnotS/qiVYW/mKkSffvXm9LbfSXFX4oO8hnHzekmFGe/J/FG/iHWIttFWd26WzGAMce5qt5tLcX41wMGCho53OeAJ/ln9KGo8F2twjw9Bzac5SWu6TcaK/WNJaUm8zlrg+Tb3PYk9gOaHasXL+nQLc+V2JUnk4g7u/fmq9M6rbNtheBZt05M4iT9Kb0/VrFoFjbxHyhjk0IcwnXVNdTrsbGUkg2NuWgW0t34OnD3AF2qADIG89h98Ul/D1gQ90qrM5OGwCI9U/WawbF46pbkuQxYMFJJH82P+PIprT602dL8KQG3EK3cKYkie5OB96YKoJB2VZ2Fc1rmA8RIn5a+4VtHoxf1bkQNqMFIg2R2AVQJjP3zSOu07f/Czzcdz8okBewPG0Yn7eBW7/DOPiOqArhZBjcQDM7sT3x5rL1Fw3r5tWRG8+sKZXPInv7n2gYoHNGUHcp9Os8VSBo0Dwssm7ZUYXIX08Ht+/Mz70JbBPH9v3r0/Uv4X+Css6/DVQBBAI8lh7nxM15m60kPMrkII2x2JiTP1/tWXUw5Y4l9guzwnarK9GnToHM6L2IA/mNUM1XbXC1dmqi3ZBRENEfIoaVaaA6qy08MJG6mavaq10VVadMhZuXK+UauVyalBCsyq7KqTVS01KOFVLhsuzVS1Q1ZNIxEgEjzGKIBKc+FxJJgCT4FaGhsm4fhFTv5tyCDIzHt5BoGnslCGjj8QfP1r2FvSaiynxlLZX4wLAOyowypLAkDvjmc1bw1PMZ5a/JYfa2JNJoaYM6Gf9h4FJXel3UtLfiGDQW/qH9RB7dvetzpnXXu2HU2mwpBaS0qfHIFA0fU7uqtEagBVYxAAEgZBP08Vj6FntkuS/wAJSPQsgEg8sBgKIrTByEFuhXIOYazS2qBmaba+XX6Jzp7WFU/DIQ53AyW+gjFB6jpSwa7uhlQbAYnbImJ45/egf6Syz/ER5LSSB6Y8gzj7+9KX7Tkd8D0k5ETxnke9IfUgRHkr9HD5n5gSDvI9L+SGOoIzKSgxhvr2aPNGYsAZBjcACMSPamtDo7bWyVgH+b6/8fFJ252lB6jugDxmqRqOK3Rh6bRMTA/SLbtW9yi9DenkHtOKGL9pQ/pDTETiCDiO9Es2Pibt5l1OJ8DkCqG0BBeApMSTiewoHNcSEynUphpEDp0lT4aKCwiWA8GP/VC+KpBCsIAwOM85/Wi2dPtYLcgBjM4480LT6VCbh9IUEFTJk9s+9TEIc4dr+kV9N8JFuA+rsJzPmlhqGW6pvqWWZzjdPA9u34qup3sV2g7Z8zwaauXN7ruPB5zk14OcETqVN4vfb5Jy5bs2rBAcqDEKCT6iP5T+9V6NYTSH4jXAdwhVBhwcHjvPEzWVqUYXRw2ZUDgn3p3W2UcqWkOP3q1TrZrxBGiycRgzTGTMSHa7rf6r/ENm5YUXVYO07BiR9G8Ee1Y2p/h249sXQAqEABRuYiPYcA8ifetn/wDHMyD4qiCPmwNv3PEYxVj1It/tWlDqRtdmnbt4Md/vVqpTFT/IsrC4p+EP/V6zeRHSf2vDanT7CfUGjmDkT58Ghhq0+qdMCOUthoB7jaZ/5E+O0f8AdZ7EKYAkDlj3+grKqUIPILtcJ2iHMBJzE8gr2zXLrVy21D1LVTAuugc+KcqE1xqHbaivxRRCrh2YSq7qlUqUUIMxVlWiC3RltxVHel5pVkUgwcSqEpzTOpADyAuQ4O1kmOD3Exj9qVFskTgfUgfvWhZ0KhVYs4JkfL6CfBYExn2P2qzRY/NIWV2hiKApFjonbU38LhauhslXD3ALltc71MbgOzKohp+k+9ei1/8AEtl0AZ19cCADwOx8Ckena8WLAtvZKmZZhL4fkjHELEmkQdM5vNbO7eTCgQqnHJPJittpyCGnVfOqjBWfmqNNtCNPuBzTur1AXa1vZcUD1FG4ngCMUrb64ji4ltYWIJmfVjnApDT6H4Nph6oc8DnyI96vYvi0qraRWVv/AJA0zuk8xEYjNLdVjWytU8K11mguM226+fJKr0gLukyHmY7GcVXp2tcNsILKp58j3rriWGwkCcjtHgec0TWQrB1f+WNp7H7c1mEh19AuoYx9LhN3ddPukDfKsQoIk5FXRxbcN35gHINDTUhiWIMjkirXHBg8jiKgGCjIkRYe+S4t65vOwZMzGa7rrhCQ6nGQM/Me9XS+qqwyN4gHxnNUN5WTapJ2kwfqaKUoDkBA9yqNc+KoJBkAD8Vy0gUxOIzOftR9Nqltsd2Y88GuDWKwO5tzTjHAr1ihMtsBYo3+vHpS2QsZb3+v2q2l+H6mJYROPP5pD/RgNPfmKl3RFiIkHtzmvTK8GAWFk9p7622DuNwYGByftNXDrcuBgsAHg9vzzQPlIF8TEdxI8YHFHDrPoAAJhckx5mTXibyiAEZdj756qupuuboEkqcbRz9cV6Jby2bUhCwABOSGkjP2rzd67ctGFcSRkjLR7HgUxZ1FxFJWHK8KxJBB5LCf0q5QqzrqsXHYSCAPh+evz5Iw6edRufb6NpZQWYkkZ2ycfpXm9Tky+PAEkn9gK9RpusG2i/7nwyytsRUlOT9+Z71n3bJZizIp3cFwEWe8KuSfvU1GNcFGFrVKLjNht7Nj1WPb+h/c/fxQNS1a16zdJhN5UcKg2J75GPtmsXUkgkHBHIrOqU8rpXVYXGGpSLT9b+WymnNMkUtYpoUh+q0cP8CHFSrVKhNyhGuPNRLVXVKpdvxS+gVxwA4np7SvtEQJY43hip7AYMU900WxdU3P9teWKFtrLHHGaxdPr3JA27z2wQ32Kwa9b0jU2drC8twEqJDK74OZDRmtjCwQGzpzXAds5w41C035GfLf0iUXU9MIZfgXbgQjdG7EcAMO4xSGp36b1Gwjgky0QD5naRXobt5YXYY3AKAfmgZJjkVkdZ6rbTcl5LpUnBEAGIyJ5U8Vfe1oEzC5vD1Kj3BsT03P0S9vqYuqHYhRPAGF8ftWfeuKzEFpyIMQTPvQ9VqyFOy2mwztZZk+ODE/aigMLYe2QFIgghZBHMyMZ8VmV6hdwrqMBhxS4wNbAH3qoodAGlbgJIEDAA8xwaz9ZBuSBCjMLmmbOtdbe0AQTIifvih2NCzEyY5knAA8n80o3ADVcbwEl506lC3CIDQOIjP3ig3HUemIM+Z/WndboBaEgqwPBE1naXT73IED6+OSTNeAvCguGXMUUEcVtWLaAIVIAmXX+rOZ+0Vj6jTqqhlYMCeR5pW1cMwWMUc5dUksFUWPmm+oWk+KwT5ZwfbtQ2sBZiR4nv8AanNDq0QncRJkKTECRj8UPXyqrube24knwuIH70NnCUyXU3ZAJHP3+Uqlw58U/wBM6uZKzn+rwP8AqmLt0kLAQWwPVIG4mPzSti7bdDKAv/KuQPcmOaIgg2SwWvaQ4EdPyi6u0oMJ6yQCW7nwB+KVtpLEQR5z+wqXbJDREYErMwfFSQCJEfpQuF0yk6G2TOmvKDG2c8mBH0oOmvgMVCE58x+aNqFC/wBL4BIVsj3zUurOVBUfbH3IzXhINlJDXsg+/onhcACpds9/SU7eQS3bijdVvOflYIMwgZSVgZ7YkdoqdM0no3GTPymQRI+nFOaywiFmY7TcEqSMBuT+a0mAlkrmarmNrQLx9d7X9hea1Fs7S0liO9zcF+0xNefdyxk1s9XvMyGWLAEZncAe2O3cTWNbFUKxuujwDTCYsimKFaFGaqDtV09EQ1UmpXdtSoRwUS/eilBLGq3Hk03pAQQRz/gowA0JNSo6s4xsmdAuwzkYIHPcQeCCME17HofSN9tt53WzPpYsUkEGRuAj/M15W1ZuTG1s4je4P0ALV6ex0VbmnHxWe3dJOPiCIEEEiYA7fatTBiJ38IXF9uvzZSSGnSQ4O9BBEc1XV9NfTuX0YtgbZUPJbnMFpU1njWPdtBb2SzbiCAcxBjxxW21y2zKiuHKgA7MieTn81kasKrhZAYtJgho8DBgc1beIuNOSxKDi6zxxc4v+Ug6kBUj5Yjgj7x+9RGC4velQCSRmRPYCmtbqdRsEi1syVZdpOeZIM/mgWrxAG4+rPEZn2rLqx3i6vCl/9uCNzsZul9deUFPhk7W8gBh9IqiXNs/EUupERJB9q6q7rgLZggQIH4ouv6g2whgog+kDae/kVA3Kl0y1pvPVZutuEwIKr2E5rtjUKgJgEEEGTGDiI+neld+5hzA7TQNYwnAoMxJVkU2tbpbRMNqQ4VVWFBJjJ58mu2bW51U4k5gz3ovTLhFtvhhS8j5o+WDxPvXdYF3yBnvtgBTHamERDiqrHFxNJojqmr3T7bLcNoPNqJJiDmMVmG9M4gzJ9yKs/W3K7WJIBkCYz7xzStu76pPnNedBMoqbSxkTdNs8yYM4nOMeBXfjyeSD+APpWvqrmAFRRbjLHbJxyDzNYqWixwJqC0C6ltR7yQdU1avG3cBB3ZzM803rrhb5nDSZwJ2jxJFUt9Juld0SB+30oVlCrQ2B9JFeMgQULS17szNuWyOupkbdoGOcCfqaYv2W2jGIknMD6GuXuivsDLDA/wBJBP3AyK7tAgH0HuW3H9DxUG2qYwh3w3lW6f08BWYKGYmBu+UT5Wc16CzY3ovxHQxwgVVyuIEmce1ZljpjETaujydmyQfBE896fbQfEIW8XfkmVRJaOQVE9vNadEQ3RcrjHhzzxb8rjz/IWF1Tp966zgAqhJgEDaBM4z/1NedbTMvzAj6ivUdb01pXPwlkyI33GO7z6SV2me2a85cuE4gATwOJqjioB6rpex872SIjyI9T6rluiDmqKKNaWs1y6ym2bK2ypRIqUuVf7sLMtLTatHFAtCiNT3arKpCGpzQ3huYs230n5VXc0kSATH71safpfxLbPprS7VHzPcMtkSMekNngea8/obihwbgG33BYf/UET4yYzXtOjKupR9ty6FtsCAfhpbzPCrCgY+taeE4hB9+a47tsmi7O0QLbW9InxNkloui29xjcA2Su4yGHgjtJpO5owtzA9OJB8zW83UbNlszdYqfRbErIMSX9s1nHVJsZrxAcmRbGSF/5HhTmrbmtiFiU6tUnMZgx75+PqlNRpR3+GiwMsTP02+al1bKoNvqbyMD2xzU6nedwGCJsHybSOO+6cye9L2WNxYCgTIleaz6phxAXRYVuak17zpsErpTJMDFdtKrzPbkkYx+tC1NprXoMRPHn70K24UnHpPIpE81fiLs9/ZB1lnblTKng13QdPF1tswYJJ7ADma51G+XI2rtXgCgWb5RpHuCD3BwRR2mUkl4ZB1TOo6aEgo+4EwSKT1FsCCJz55omo1u5QqqFUZgScnvk0uJJ8midc2QUiQyHa81r/wAP9KW68MYHf6U5/FHRLNoA2WnMGk+mFrILMpzjjsfPtSWq1kmBxunkn96klsRulgVA7NMtKqbLgZmK7auESPP2/at25rQUVRbUqVy0jBAPHg0pY0HxTCbREGZ/M1BabBG2s279AFddcCFLbt68Q0L9x3pb4vqB4HjJ+3NMXbW28LTR2yPB9+9Na3QWht+GwbsV/wCVQ6Tqip5WHgOt1zeFACpMju0fiiXVlNr2hAzIuGeOCKG2jKiTAB78fTNSwWRT6xBMQQTz96gkzBRMa0guadOu/L2E70q5YKMDbZSP5tjMnbnk0yNbYR2tXFeGWZtiMEd8TQdHuFo7I3E45C/iePetfpXU0dQH+Gh4LBmUY9iufzWnSHCB9lyuKdxudBInnovPdUuWQjGyTn0gPcYn/wCnaOZmKwAtauu1Ad3Dhd0tkZ4J4IGazytZeLccy7XsOmO5Os7z+VVVo9tarbSjNgVQcV1FGnAzFcqUL4tShylH3rUtaFXeuWas9OOqz2jgXLDQwJEwQYPevT2CH2qGuXnYHapZbdseABz+grzSCvTaHrKp8O4RJnKrJ4Pc4Cr/AMRn3q/g3iSCVzXb2HeWsexsm4/HXyjqm7fRBbKvBt3IkwxIMDP/AFmuavTW+WRZeZkS0mMk0zrdNqb2y5vRQR6QskRzz5pLqGsT4qJuj07rh5AAy0eT2rUIAGi41he9wkybzE2jZZ3+iCr7Tgd8f9V28XAlfTyPfjmr9T1++6rWkItTgx24mgay3gkmB4nB8fXFZ9dg1C6LAVnHgfv5pHUMh4Ys305NLoJGcETTQgiQAfHb80TWWxsCAS/JP2n8VVF1rPORYxGfvBFUur4mPej/AAi3gEfbiqKMGZnEd+akoANkuRTOhUAhj/UMU507Sp6muH5Y+8mKnVdAiw1ona3H+eKMgxKSHjMWke4TGv6pPxF3AowhVgggyMnH1rEawwyeKImnY8Az296auae5/ONoMTPGPFec4uuopU2U5bvsEtatkj2pvSXxbDIfVI7GPvNDt6dt0Dgj9KeuaEIN0huPqKgE6hE4NgB1rpYE7gYgjjvA+9HI3NzjkwIz5xVbSl+Bzyc8f3rrvthQDn/P2qJsiDQHxyWgvUxbG2SQREESD9RQneRK+k90zEewP7VHKACVzySR2+tXsWrhO5cnHv8AmmNBcYKRVcKTcwN+qf6FqXAYPZ3KeCpBIj68VqtrCbbi2QWIhQSPbHj2rO02u27gQSVWYXu3G0ef/dK9RCwCJS4BLDaRIHgATPPNaLTlbErmqjO+qlxESfmluob2Um4sMsAgyGA7SCBiszbNOPqWcQCHC8qWII8n1ATz2/FAukDj/PxWPi28WYLvewqo7ruXaiT0i3v8rq4pe/dqty/Sz3KqtZutqviRGVqvvqUHfUp2VZ/epmzVm5qlmrkUs6q2z4ArqKZ0yywGPvxS9uj2h3mIySe1CBJhPcQ2mXTFteS9JptSWVbRufDTJ2xDxkkkfygxx+aYbpltQCqgk98kwRzPY1hafWCYT0lyJbaS7zyPzPtXptNsRHVX3bASZGf87V0dMh1l8kxTH0jN73+fWVk9R14BVLRLbQA3LLjkjt3/AErO63ZWzc9TFyOwIEnnjtB/atvSdYtok21kuT6YG1T3Zzx9PzSGt0Vt/wDcabjEH5SAJ7cj1Uuq3M22v0VjC1e6qDMCB6k/ZYrEtG3GZn+3mradjn1RPYk7s8Zolqyy9uJ2rwPYVwWNzTiRmKzXMLLrp6ddtbhm6X1OiIMR9T9/70AWyTEe1aPxSZ2iPJ5z4Hil920jd5ye8zUZhKIU3xB/apf6W9ueQe/096SvMxiT9PpWqNZlmyS3ZjMe4HvRbVq1sLH5pyOYHmjsTAKSMzWy5t+izun9R2OC8kcH7eJpm71V2XYPX6pwIgREVNZath4QCIEj3IFOdMtBSBIBPHftkfWvD/whfEitcn37KzT8QMGjP449qYaw7KzQIMFis/3wKd1nq2lv5d3/AF+lLpqpJHGOJ9PM/eo0sjPFDo8fFFslFAgk4GCPzFCuOIkTk8R8v38ZqWLe0kAj1DB5iuG0zGEBLn9f/NQDIhEW5HZibH3qrro2Pyeof5+1a2g06FCyTghGE4k9j9e1K9L0Y2MjlluXCOccSCI8f2o9ofAIU5SRueNsxxE8nkCr9KmGAFc/jMQaxLQdDbqPeiYFiypYKNrBSxCcmPyPP4rz+t1z3DumeAVaZECAVnIx/hp/W3Vg/DkPJYkGVK/yASJ/81jai/uxwYn08TmQfH1/91FZ1oTsBSOcPk/Pl+9ly5qjHfwZ5HtSjXpqpJNQLWU6CZXZ084bB9BEqpNV20XZVa9Kgs5rnw6ldmpXlOVqNZohoFpqNupbhdXKThlVkNHQ0sDR1oDZWacOEFPaYlDKwbjD5jhbYPef6oHb/wBM6S5OFYi2SA1w/M7HgBeSImsgjcQCYE/j6VLutCHM8EKoPqE8s5z6j4/atPD1Rl5Bcb2rgn98STLjfTQbfx5m69Mem2nRkttFtdzXB/MzdjPg4+lB6kQtlLOnU7+SpMlZjE4zjikum9TUI4EBYG3u2/sWI7c49uK9D0fQkWzc2yTktifwDK/etBsP0XL1S6gZeZg2B3PVZWm6dcUbboyc5g5PPHFZ3U9MbV7Yo5zA/Oa3eo6Z72oAs4KqA5OAByZ/NdOhKu7fM7Db6oMA8he/3qHUwRHqjpYosIeTciY+i8/acgHjiSx8zV7djesNGe2Dj70xr0tvbUKIcOVKjE4EfeZq56K6gSwYiCQCOfHPIqkcO7/VbbO0KcA1LG+qSv6VRzigMpXindZpZJZSfSQCDzujv5oq3mSEuBSzKQZ/lP08ikmk7RXRi6ZGafBZWntxMjkzNWVHBJE4IiB+tOwyhQQCFOYnJNU05vNeCARPK5ggieDXshmF4YhpaXAgfhdvaAhAzNAJyB7wa7d+GuPmxgjgT3ntTWmtm4XS5IAAxxzgVc9PFgzO60QdxIA2mI4754pww7nXKpP7RYwlg15e90tp+kPb2XNylcTmcTjHn2rR1lgO02lBZjvAEjvxjxQ+kXGv2yqRAO0kxkc58cUfptl7N10wWdSEJ4UTJyORiJq3TptAECxWPiMRUc9xceIbdOvyS/S3uW7h/wBR8zAhQ2dpMZB7DHbzXLPWGtG98ZRc3CB/MixMQOIAJx5igXbrLdPxjv5gg4X/APjxHcUjrQQc/MQw7hXgYkEZMcf914vyi2yllEVXcQF4008OXVKXNSARGGBEERtj7f57UHUAT6e4yBkT7e1UFsk5/tR0t1j1K02XeYTs7IQ4WtcbIC2qvsopoFy5SASVpuY1gVLjUGajmqg04BZz3yVaKlcmpXkMrts0QtQFarM1eIupbUhqMj05a4rMRs1oad6XUCvYOpJurXFpDUJWncFKXkoabk3GUpCD03WC2xkGGEHaQGGQcEg+K9H0X+IHG9UwpBi2BIIgiJOZzM84rydxINO9Nf1eYBx59o+9aFOq5pEFcnicJSex+dt4+i930Z1Cw90lmBK2+QIJwD9REilL/UXOpC2gWUhTtnKyBWRpdaAS5y624nG0GAvp/P6GtDpHU/gkSqs7KC5IO4LA2Adp4mfIrQbWa4ATF1zVTA1KbnOLZMTHvYW6py3oC1+47BkG6YAX1NnKzx/5og6eR8rEDwYn7RTnTuvpdDBgqlcLMgMewnP+RWW2pu3NQi2H2q2WBOFHeCMdv1pxygSLqg01XOIdaBvpYI66BRMLMndJg5HEVndS6Urai0QT643c8g+r+9eofppON0zjcMnHsMVgWb174rpcjagJY5MAY4Gah7AAAQiw9dziXNdcD+FzqNtURiAzKM47Ce1c6eRdPxzIA9AJPcDv5gVodM1Av71tDcoENAEQexJrJ1uhTb8IMxdCxYQVEEgHniMULh/sNE2m+Zpusfsemye1t24LZe2u8Dkjt444FNdGU3LIN0KxbcCpGAoxPmavpb1oaZU37IXkcySef6vpWNoOsHTq4Vf5gFYkmQ2JBPIyOKOQ0gk7JAY6oxzWNuDbaR75JrX9Ge0GFq4FHzbBhtoBmPpSh684e2VMKV2qY+Vtu2TPJnOfM1mnqO+58UtEGHknv3HeD+lZ73yrMATz+fFUquIDYLdF0GE7KdWJZVIzAbjnr9ueqZHUmJ/3fWe5n1N4k9yPPNDe/wCDPaYgx2n3HmlfiVUtWaaryIJXXMwWHpuztbf08tEb4lcN+gEVXbSsoVw1nbIzXKCzV00NjRAJFSod1w1WaqblcDUyFTLxKJUrldrylVcQaoWpm9bpVxUtMoarSwlXtmnLDUjaNNoaB4T8K7daCtNAurUR6sxquBBWy5wqNSjLQikUw4rgFODlmOpAlE0uqgQQCJBg8SsxPkZ4ow1Lbt0ySZM98zmlTZrqtFSXG0HRQ2iwEl7fiseqfsatviIYACndjEx6s/ijafqm0QBG4PkkTmQoJj5ZzFJ2Lgn7EfkRXLtqePYD6AU1uJLW63lU63ZDKtSzeDL63/a1F61eS0qWrrAhkBKsRLNu3ZHPYfah3epPcZiPnLqdwMFgCZkkxxH71nWm28icgj2I4NcBozinQLpDOxaeZ4IAmIMefqFuaXqj291u2+GIY7R/KW2YPMjmlk6hy9xiTL2iI+YEEKSfYH7wKQDY942/bcG/MirX2BU5yzbozj0wZ+5pv91LddlS/wCFLalxYkiemxJ6/b5K17WAJEy0cDIGSRmfeY+lZ51TRE9onvEzE+Jqxt1AlVnVi4ytal2eym3LE3m6FauEH2OCPIq10ycTwBn2FFC0VVFLNUxCtMwQL883SyoauEpnaK4aVnlXhhw3dBCVNtXJoTGpF0LoaqvStxqLcNLtTmhZld86KtGRaGFoirRFIpi6JXK5srtArN+SYcUu9umjQyKBphWqrA5J7YNMWzXHWuCmEyqbG5CmFogNBQ0ZRSStKmZXGWhijRVWWvAqXN3REFR7NDRophWoDIT2ZXiClWUirJfo7ilrluiBB1SnsdTMtRt4NVYUuGium7U5UHfgi6LuqTSzXq4NRRZCknENTVWCUsNRV1v1BaUxtVhR/h13ZQxfrvxaCCrAezZXNDJq2+qkV4KHGdFQvVGuUU2qqbNGCFWc15S7VWKM9ugshpgKpvaRsoTVloYSirUlAySbq22pXd9ShurHCjLVTUqUCsnRCeqVKlGFUfqi26Yt1KlLcrlBdauCpUoVYOqG1FtVKlSdEun8Suao1SpQhOqJW5QjXalWBosmrqhNVDUqUwKi9QURalSvFSxFWirUqUoq/TV1ogqVKUVdYrVDUqUKehPQmqVKY1Uqqoa5UqUxVipUqVK8oX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90600" y="228600"/>
            <a:ext cx="7620000" cy="3048001"/>
            <a:chOff x="990600" y="228600"/>
            <a:chExt cx="7620000" cy="3048001"/>
          </a:xfrm>
        </p:grpSpPr>
        <p:sp>
          <p:nvSpPr>
            <p:cNvPr id="2" name="TextBox 1"/>
            <p:cNvSpPr txBox="1"/>
            <p:nvPr/>
          </p:nvSpPr>
          <p:spPr>
            <a:xfrm>
              <a:off x="990600" y="457200"/>
              <a:ext cx="5486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ea typeface="MS Mincho" pitchFamily="49" charset="-128"/>
                  <a:cs typeface="Times New Roman" pitchFamily="18" charset="0"/>
                </a:rPr>
                <a:t>Defense (antibodies of the immune system)</a:t>
              </a:r>
              <a:endParaRPr lang="en-US" sz="2800" dirty="0" smtClean="0"/>
            </a:p>
          </p:txBody>
        </p:sp>
        <p:pic>
          <p:nvPicPr>
            <p:cNvPr id="28678" name="Picture 6" descr="http://www.topcancernews.com/images/1/MonoclonalAntibodi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2600" y="228600"/>
              <a:ext cx="3048000" cy="3048001"/>
            </a:xfrm>
            <a:prstGeom prst="rect">
              <a:avLst/>
            </a:prstGeom>
            <a:noFill/>
          </p:spPr>
        </p:pic>
      </p:grpSp>
      <p:grpSp>
        <p:nvGrpSpPr>
          <p:cNvPr id="10" name="Group 9"/>
          <p:cNvGrpSpPr/>
          <p:nvPr/>
        </p:nvGrpSpPr>
        <p:grpSpPr>
          <a:xfrm>
            <a:off x="381000" y="2667000"/>
            <a:ext cx="8534400" cy="3048001"/>
            <a:chOff x="609600" y="2667000"/>
            <a:chExt cx="8534400" cy="3048001"/>
          </a:xfrm>
        </p:grpSpPr>
        <p:sp>
          <p:nvSpPr>
            <p:cNvPr id="3" name="TextBox 2"/>
            <p:cNvSpPr txBox="1"/>
            <p:nvPr/>
          </p:nvSpPr>
          <p:spPr>
            <a:xfrm>
              <a:off x="4343400" y="3733800"/>
              <a:ext cx="4800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ea typeface="MS Mincho" pitchFamily="49" charset="-128"/>
                  <a:cs typeface="Times New Roman" pitchFamily="18" charset="0"/>
                </a:rPr>
                <a:t>Transport (hemoglobin in red blood cells)</a:t>
              </a:r>
              <a:endParaRPr lang="en-US" sz="2800" dirty="0" smtClean="0"/>
            </a:p>
          </p:txBody>
        </p:sp>
        <p:pic>
          <p:nvPicPr>
            <p:cNvPr id="28680" name="Picture 8" descr="http://medicalimages.allrefer.com/large/hemoglobi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2667000"/>
              <a:ext cx="3810000" cy="3048001"/>
            </a:xfrm>
            <a:prstGeom prst="rect">
              <a:avLst/>
            </a:prstGeom>
            <a:noFill/>
          </p:spPr>
        </p:pic>
      </p:grpSp>
      <p:pic>
        <p:nvPicPr>
          <p:cNvPr id="28682" name="Picture 10" descr="http://www.costumeshopper.com/Merchant2/graphics/00000001/rtp6977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738116"/>
            <a:ext cx="1600200" cy="2005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lhs.lps.org/staff/sputnam/Biology/U4Metabolism/enzym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859" y="2133600"/>
            <a:ext cx="8196741" cy="39826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7620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Enzymes </a:t>
            </a:r>
            <a:r>
              <a:rPr lang="en-US" sz="2400" b="1" dirty="0" smtClean="0">
                <a:solidFill>
                  <a:srgbClr val="FFFF00"/>
                </a:solidFill>
              </a:rPr>
              <a:t>speed </a:t>
            </a:r>
            <a:r>
              <a:rPr lang="en-US" sz="2400" b="1" dirty="0" smtClean="0"/>
              <a:t>up reactions at </a:t>
            </a:r>
            <a:r>
              <a:rPr lang="en-US" sz="2400" b="1" dirty="0" smtClean="0">
                <a:solidFill>
                  <a:srgbClr val="FFFF00"/>
                </a:solidFill>
              </a:rPr>
              <a:t>normal</a:t>
            </a:r>
            <a:r>
              <a:rPr lang="en-US" sz="2400" b="1" dirty="0" smtClean="0"/>
              <a:t> temperatures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82296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sng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Nucleic Acids:</a:t>
            </a:r>
            <a:endParaRPr kumimoji="0" lang="en-US" sz="4100" b="1" i="0" u="sng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2971800"/>
            <a:ext cx="464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1. DNA-  forms the genetic code (codes for proteins)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2085"/>
            <a:ext cx="52578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-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ea typeface="MS Mincho" pitchFamily="49" charset="-128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ea typeface="MS Mincho" pitchFamily="49" charset="-128"/>
                <a:cs typeface="Times New Roman" pitchFamily="18" charset="0"/>
              </a:rPr>
              <a:t>Made of Carbon, Hydrogen, Nitrogen, </a:t>
            </a:r>
            <a:r>
              <a:rPr lang="en-US" dirty="0" err="1" smtClean="0">
                <a:ea typeface="MS Mincho" pitchFamily="49" charset="-128"/>
                <a:cs typeface="Times New Roman" pitchFamily="18" charset="0"/>
              </a:rPr>
              <a:t>Phosophorus</a:t>
            </a:r>
            <a:r>
              <a:rPr lang="en-US" dirty="0" smtClean="0">
                <a:ea typeface="MS Mincho" pitchFamily="49" charset="-128"/>
                <a:cs typeface="Times New Roman" pitchFamily="18" charset="0"/>
              </a:rPr>
              <a:t> and Oxygen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Consist of repeating units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 called 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nucleotides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051757"/>
            <a:ext cx="4267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/>
              <a:t>2. RNA-  vital part of protein building process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5605" name="Picture 5" descr="http://www.makingthemodernworld.org.uk/learning_modules/biology/01.TU.03/illustrations/01.IL.0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038600"/>
            <a:ext cx="2819400" cy="2819400"/>
          </a:xfrm>
          <a:prstGeom prst="rect">
            <a:avLst/>
          </a:prstGeom>
          <a:noFill/>
        </p:spPr>
      </p:pic>
      <p:pic>
        <p:nvPicPr>
          <p:cNvPr id="25607" name="Picture 7" descr="http://www.accessexcellence.org/RC/VL/GG/images/dna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52400"/>
            <a:ext cx="3484760" cy="3803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3200400" y="228600"/>
            <a:ext cx="2514600" cy="914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743200" y="3048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Organic Molecules:</a:t>
            </a:r>
          </a:p>
          <a:p>
            <a:pPr algn="ctr"/>
            <a:r>
              <a:rPr lang="en-US" sz="2400" dirty="0">
                <a:latin typeface="Calibri" pitchFamily="34" charset="0"/>
              </a:rPr>
              <a:t>4</a:t>
            </a:r>
            <a:r>
              <a:rPr lang="en-US" sz="2400" dirty="0" smtClean="0">
                <a:latin typeface="Calibri" pitchFamily="34" charset="0"/>
              </a:rPr>
              <a:t> classes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1447800" y="762000"/>
            <a:ext cx="12954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762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</a:rPr>
              <a:t>Nucleic Acids</a:t>
            </a:r>
            <a:endParaRPr lang="en-US" sz="2000" dirty="0">
              <a:latin typeface="Calibri" pitchFamily="34" charset="0"/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 rot="10800000" flipV="1">
            <a:off x="2743200" y="1066800"/>
            <a:ext cx="457200" cy="5139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" name="Group 143"/>
          <p:cNvGrpSpPr/>
          <p:nvPr/>
        </p:nvGrpSpPr>
        <p:grpSpPr>
          <a:xfrm>
            <a:off x="4800600" y="1600200"/>
            <a:ext cx="1447800" cy="1066800"/>
            <a:chOff x="2362200" y="1981200"/>
            <a:chExt cx="1143000" cy="722531"/>
          </a:xfrm>
        </p:grpSpPr>
        <p:sp>
          <p:nvSpPr>
            <p:cNvPr id="98" name="Oval 97"/>
            <p:cNvSpPr/>
            <p:nvPr/>
          </p:nvSpPr>
          <p:spPr>
            <a:xfrm>
              <a:off x="2362200" y="1981200"/>
              <a:ext cx="11430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438400" y="2057400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Calibri" pitchFamily="34" charset="0"/>
                </a:rPr>
                <a:t>Carbo</a:t>
              </a:r>
              <a:r>
                <a:rPr lang="en-US" dirty="0" smtClean="0">
                  <a:latin typeface="Calibri" pitchFamily="34" charset="0"/>
                </a:rPr>
                <a:t>- hydrates</a:t>
              </a:r>
              <a:endParaRPr lang="en-US" dirty="0">
                <a:latin typeface="Calibri" pitchFamily="34" charset="0"/>
              </a:endParaRPr>
            </a:p>
          </p:txBody>
        </p:sp>
      </p:grpSp>
      <p:cxnSp>
        <p:nvCxnSpPr>
          <p:cNvPr id="124" name="Straight Arrow Connector 123"/>
          <p:cNvCxnSpPr/>
          <p:nvPr/>
        </p:nvCxnSpPr>
        <p:spPr>
          <a:xfrm>
            <a:off x="5715000" y="1066800"/>
            <a:ext cx="762000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6477000" y="838200"/>
            <a:ext cx="11430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400800" y="9144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</a:rPr>
              <a:t>Proteins</a:t>
            </a:r>
            <a:endParaRPr lang="en-US" sz="2000" dirty="0">
              <a:latin typeface="Calibri" pitchFamily="34" charset="0"/>
            </a:endParaRPr>
          </a:p>
        </p:txBody>
      </p:sp>
      <p:cxnSp>
        <p:nvCxnSpPr>
          <p:cNvPr id="145" name="Straight Arrow Connector 144"/>
          <p:cNvCxnSpPr/>
          <p:nvPr/>
        </p:nvCxnSpPr>
        <p:spPr>
          <a:xfrm rot="5400000">
            <a:off x="3524251" y="1276349"/>
            <a:ext cx="457198" cy="1905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rot="16200000" flipH="1">
            <a:off x="5067300" y="1257300"/>
            <a:ext cx="4572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Group 162"/>
          <p:cNvGrpSpPr/>
          <p:nvPr/>
        </p:nvGrpSpPr>
        <p:grpSpPr>
          <a:xfrm>
            <a:off x="3048000" y="1600200"/>
            <a:ext cx="1143000" cy="533400"/>
            <a:chOff x="2819400" y="1600200"/>
            <a:chExt cx="1143000" cy="533400"/>
          </a:xfrm>
        </p:grpSpPr>
        <p:sp>
          <p:nvSpPr>
            <p:cNvPr id="156" name="Oval 155"/>
            <p:cNvSpPr/>
            <p:nvPr/>
          </p:nvSpPr>
          <p:spPr>
            <a:xfrm>
              <a:off x="2819400" y="1600200"/>
              <a:ext cx="11430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2895600" y="16764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libri" pitchFamily="34" charset="0"/>
                </a:rPr>
                <a:t>Lipids</a:t>
              </a:r>
              <a:endParaRPr lang="en-US" dirty="0">
                <a:latin typeface="Calibri" pitchFamily="34" charset="0"/>
              </a:endParaRPr>
            </a:p>
          </p:txBody>
        </p:sp>
      </p:grpSp>
      <p:cxnSp>
        <p:nvCxnSpPr>
          <p:cNvPr id="164" name="Straight Arrow Connector 163"/>
          <p:cNvCxnSpPr>
            <a:stCxn id="125" idx="4"/>
          </p:cNvCxnSpPr>
          <p:nvPr/>
        </p:nvCxnSpPr>
        <p:spPr>
          <a:xfrm rot="16200000" flipH="1">
            <a:off x="6800850" y="1695450"/>
            <a:ext cx="990600" cy="495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6400800" y="1676400"/>
            <a:ext cx="16002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a</a:t>
            </a:r>
            <a:r>
              <a:rPr lang="en-US" sz="1600" dirty="0" smtClean="0">
                <a:latin typeface="Calibri" pitchFamily="34" charset="0"/>
              </a:rPr>
              <a:t>lso known as</a:t>
            </a: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838200"/>
          </a:xfrm>
        </p:spPr>
        <p:txBody>
          <a:bodyPr/>
          <a:lstStyle/>
          <a:p>
            <a:pPr algn="l"/>
            <a:r>
              <a:rPr lang="en-US" dirty="0" smtClean="0"/>
              <a:t>Organic molecules: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990600"/>
            <a:ext cx="63246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Courier New" pitchFamily="49" charset="0"/>
              <a:buChar char="o"/>
            </a:pPr>
            <a:r>
              <a:rPr lang="en-US" sz="2800" dirty="0" smtClean="0"/>
              <a:t>Compounds containing the element </a:t>
            </a:r>
            <a:r>
              <a:rPr lang="en-US" sz="2800" b="1" u="sng" dirty="0" smtClean="0"/>
              <a:t>carbon</a:t>
            </a:r>
            <a:r>
              <a:rPr lang="en-US" sz="2800" dirty="0" smtClean="0"/>
              <a:t> (C)</a:t>
            </a:r>
          </a:p>
          <a:p>
            <a:pPr>
              <a:spcAft>
                <a:spcPts val="1800"/>
              </a:spcAft>
              <a:buFont typeface="Courier New" pitchFamily="49" charset="0"/>
              <a:buChar char="o"/>
            </a:pPr>
            <a:r>
              <a:rPr lang="en-US" sz="2800" dirty="0" smtClean="0"/>
              <a:t>Usually associated with living things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Other elements commonly found in organic molecules: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dirty="0" smtClean="0"/>
              <a:t>Hydrogen (H)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dirty="0" smtClean="0"/>
              <a:t>Oxygen (O)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dirty="0" smtClean="0"/>
              <a:t>Nitrogen (N)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dirty="0" smtClean="0"/>
              <a:t>Phosphorus (P)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dirty="0" smtClean="0"/>
              <a:t>Sulfur (S) </a:t>
            </a:r>
            <a:endParaRPr lang="en-US" sz="2800" dirty="0"/>
          </a:p>
        </p:txBody>
      </p:sp>
      <p:pic>
        <p:nvPicPr>
          <p:cNvPr id="14338" name="Picture 2" descr="http://rlv.zcache.com/carbon_c_element_t_shirt-p23564109588811410835k2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6096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4 main groups of organic molecules: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2954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Carbohydrates </a:t>
            </a:r>
            <a:r>
              <a:rPr lang="en-US" sz="2800" dirty="0" smtClean="0">
                <a:sym typeface="Wingdings" pitchFamily="2" charset="2"/>
              </a:rPr>
              <a:t>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8956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Lipids </a:t>
            </a:r>
            <a:r>
              <a:rPr lang="en-US" sz="2800" dirty="0" smtClean="0">
                <a:sym typeface="Wingdings" pitchFamily="2" charset="2"/>
              </a:rPr>
              <a:t>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4958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 Proteins </a:t>
            </a:r>
            <a:r>
              <a:rPr lang="en-US" sz="2800" dirty="0" smtClean="0">
                <a:sym typeface="Wingdings" pitchFamily="2" charset="2"/>
              </a:rPr>
              <a:t>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6096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4. Nucleic Acids </a:t>
            </a:r>
            <a:r>
              <a:rPr lang="en-US" sz="2800" dirty="0" smtClean="0">
                <a:sym typeface="Wingdings" pitchFamily="2" charset="2"/>
              </a:rPr>
              <a:t></a:t>
            </a:r>
            <a:endParaRPr lang="en-US" sz="2800" dirty="0"/>
          </a:p>
        </p:txBody>
      </p:sp>
      <p:pic>
        <p:nvPicPr>
          <p:cNvPr id="14338" name="Picture 2" descr="http://www3.ntu.edu.sg/home/CXGuo/Eatingright_files/main_files/imag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066800"/>
            <a:ext cx="986160" cy="1219200"/>
          </a:xfrm>
          <a:prstGeom prst="rect">
            <a:avLst/>
          </a:prstGeom>
          <a:noFill/>
        </p:spPr>
      </p:pic>
      <p:pic>
        <p:nvPicPr>
          <p:cNvPr id="14340" name="Picture 4" descr="http://www.sugarstacks.com/img/col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914400"/>
            <a:ext cx="1905000" cy="1428750"/>
          </a:xfrm>
          <a:prstGeom prst="rect">
            <a:avLst/>
          </a:prstGeom>
          <a:noFill/>
        </p:spPr>
      </p:pic>
      <p:pic>
        <p:nvPicPr>
          <p:cNvPr id="14342" name="Picture 6" descr="http://krithigab.com/Week%204/Food%20Pyramid/images/images/fats-oi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743200"/>
            <a:ext cx="1059013" cy="1066800"/>
          </a:xfrm>
          <a:prstGeom prst="rect">
            <a:avLst/>
          </a:prstGeom>
          <a:noFill/>
        </p:spPr>
      </p:pic>
      <p:pic>
        <p:nvPicPr>
          <p:cNvPr id="14344" name="Picture 8" descr="http://i2.cdn.turner.com/money/galleries/2008/fsb/0804/gallery.forbidden_foods.fsb/images/trans_fats2.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590800"/>
            <a:ext cx="1025495" cy="1371600"/>
          </a:xfrm>
          <a:prstGeom prst="rect">
            <a:avLst/>
          </a:prstGeom>
          <a:noFill/>
        </p:spPr>
      </p:pic>
      <p:pic>
        <p:nvPicPr>
          <p:cNvPr id="14346" name="Picture 10" descr="http://images.thecarconnection.com/lrg/5-lbs-of-fat_100170449_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2590800"/>
            <a:ext cx="1702225" cy="1279525"/>
          </a:xfrm>
          <a:prstGeom prst="rect">
            <a:avLst/>
          </a:prstGeom>
          <a:noFill/>
        </p:spPr>
      </p:pic>
      <p:pic>
        <p:nvPicPr>
          <p:cNvPr id="2050" name="Picture 2" descr="http://t0.gstatic.com/images?q=tbn:-FcI0BRwWOa9EM:http://www.biochem.arizona.edu/classes/bioc462/462bh2008/462bhonorsprojects/462bhonors2007/gsantarelli/glucose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914400"/>
            <a:ext cx="1371600" cy="1433947"/>
          </a:xfrm>
          <a:prstGeom prst="rect">
            <a:avLst/>
          </a:prstGeom>
          <a:noFill/>
        </p:spPr>
      </p:pic>
      <p:pic>
        <p:nvPicPr>
          <p:cNvPr id="2052" name="Picture 4" descr="See full size imag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90800" y="4191000"/>
            <a:ext cx="1600200" cy="1075765"/>
          </a:xfrm>
          <a:prstGeom prst="rect">
            <a:avLst/>
          </a:prstGeom>
          <a:noFill/>
        </p:spPr>
      </p:pic>
      <p:pic>
        <p:nvPicPr>
          <p:cNvPr id="2054" name="Picture 6" descr="http://www.chemistryexplained.com/images/chfa_02_img037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08763" y="4038600"/>
            <a:ext cx="1747475" cy="1752600"/>
          </a:xfrm>
          <a:prstGeom prst="rect">
            <a:avLst/>
          </a:prstGeom>
          <a:noFill/>
        </p:spPr>
      </p:pic>
      <p:pic>
        <p:nvPicPr>
          <p:cNvPr id="2056" name="Picture 8" descr="http://www.fishoilandomega3.co.uk/images/triglyceride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05600" y="2438400"/>
            <a:ext cx="2219011" cy="1524000"/>
          </a:xfrm>
          <a:prstGeom prst="rect">
            <a:avLst/>
          </a:prstGeom>
          <a:noFill/>
        </p:spPr>
      </p:pic>
      <p:pic>
        <p:nvPicPr>
          <p:cNvPr id="2058" name="Picture 10" descr="http://www.dadamo.com/wiki/dna-rna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V="1">
            <a:off x="6726382" y="4954643"/>
            <a:ext cx="1822508" cy="1847939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“Macromolecules”: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990600"/>
            <a:ext cx="89916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Courier New" pitchFamily="49" charset="0"/>
              <a:buChar char="o"/>
            </a:pPr>
            <a:r>
              <a:rPr lang="en-US" sz="2800" dirty="0" smtClean="0"/>
              <a:t>  Organic molecules are most often considered “</a:t>
            </a:r>
            <a:r>
              <a:rPr lang="en-US" sz="2800" b="1" dirty="0" smtClean="0"/>
              <a:t>macromolecules</a:t>
            </a:r>
            <a:r>
              <a:rPr lang="en-US" sz="2800" dirty="0" smtClean="0"/>
              <a:t>”  (macro = large)</a:t>
            </a:r>
          </a:p>
          <a:p>
            <a:pPr>
              <a:spcAft>
                <a:spcPts val="1800"/>
              </a:spcAft>
              <a:buFont typeface="Courier New" pitchFamily="49" charset="0"/>
              <a:buChar char="o"/>
            </a:pPr>
            <a:r>
              <a:rPr lang="en-US" sz="2800" dirty="0" smtClean="0"/>
              <a:t> They are made of “building block” molecules called </a:t>
            </a:r>
            <a:r>
              <a:rPr lang="en-US" sz="2800" b="1" dirty="0" smtClean="0"/>
              <a:t>monomers.</a:t>
            </a:r>
          </a:p>
          <a:p>
            <a:pPr>
              <a:spcAft>
                <a:spcPts val="1800"/>
              </a:spcAft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dirty="0" smtClean="0"/>
              <a:t>2 monomers can combine to form a </a:t>
            </a:r>
            <a:r>
              <a:rPr lang="en-US" sz="2800" b="1" dirty="0" err="1" smtClean="0"/>
              <a:t>dimer</a:t>
            </a:r>
            <a:r>
              <a:rPr lang="en-US" sz="2800" dirty="0" smtClean="0"/>
              <a:t> (</a:t>
            </a:r>
            <a:r>
              <a:rPr lang="en-US" sz="2800" dirty="0" err="1" smtClean="0"/>
              <a:t>di</a:t>
            </a:r>
            <a:r>
              <a:rPr lang="en-US" sz="2800" dirty="0" smtClean="0"/>
              <a:t>= two), and many monomers combine to form a </a:t>
            </a:r>
            <a:r>
              <a:rPr lang="en-US" sz="2800" b="1" dirty="0" smtClean="0"/>
              <a:t>polymer </a:t>
            </a:r>
            <a:r>
              <a:rPr lang="en-US" sz="2800" dirty="0" smtClean="0"/>
              <a:t>(poly= many)</a:t>
            </a:r>
            <a:endParaRPr lang="en-US" sz="2800" b="1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-110837" y="4800600"/>
            <a:ext cx="1905000" cy="1763992"/>
            <a:chOff x="-110837" y="4800600"/>
            <a:chExt cx="1905000" cy="1763992"/>
          </a:xfrm>
        </p:grpSpPr>
        <p:pic>
          <p:nvPicPr>
            <p:cNvPr id="17412" name="Picture 4" descr="http://www.science.marshall.edu/murraye/340/glucos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4800600"/>
              <a:ext cx="1253836" cy="1316304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-110837" y="6102927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monomer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76400" y="4800600"/>
            <a:ext cx="2829667" cy="1757065"/>
            <a:chOff x="1676400" y="4800600"/>
            <a:chExt cx="2829667" cy="1757065"/>
          </a:xfrm>
        </p:grpSpPr>
        <p:pic>
          <p:nvPicPr>
            <p:cNvPr id="17418" name="Picture 10" descr="http://mansfield.osu.edu/~sabedon/069malto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76400" y="4800600"/>
              <a:ext cx="2829667" cy="1320511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2209800" y="609600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/>
                <a:t>dimer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67008" y="4807529"/>
            <a:ext cx="4324592" cy="1750136"/>
            <a:chOff x="4667008" y="4807529"/>
            <a:chExt cx="4324592" cy="1750136"/>
          </a:xfrm>
        </p:grpSpPr>
        <p:pic>
          <p:nvPicPr>
            <p:cNvPr id="17416" name="Picture 8" descr="http://mansfield.osu.edu/~sabedon/071amylo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67008" y="4807529"/>
              <a:ext cx="4324592" cy="131618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5867400" y="609600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polymer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810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400" dirty="0" smtClean="0"/>
              <a:t>Monomers join together in a reaction called “</a:t>
            </a:r>
            <a:r>
              <a:rPr lang="en-US" sz="2400" b="1" dirty="0" smtClean="0"/>
              <a:t>dehydration synthesis</a:t>
            </a:r>
            <a:r>
              <a:rPr lang="en-US" sz="2400" dirty="0" smtClean="0"/>
              <a:t>”. (dehydration = water loss) (synthesize = combine)</a:t>
            </a:r>
          </a:p>
          <a:p>
            <a:pPr>
              <a:buFont typeface="Courier New" pitchFamily="49" charset="0"/>
              <a:buChar char="o"/>
            </a:pPr>
            <a:endParaRPr lang="en-US" sz="2400" dirty="0" smtClean="0"/>
          </a:p>
          <a:p>
            <a:pPr lvl="1"/>
            <a:r>
              <a:rPr lang="en-US" sz="2400" dirty="0" smtClean="0"/>
              <a:t>-Large molecules formed = water is lost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See animation: </a:t>
            </a:r>
            <a:r>
              <a:rPr lang="en-US" sz="2400" dirty="0" smtClean="0">
                <a:hlinkClick r:id="rId2"/>
              </a:rPr>
              <a:t>http://nhscience.lonestar.edu/biol/dehydrat/dehydrat.html</a:t>
            </a:r>
            <a:endParaRPr lang="en-US" sz="2400" dirty="0" smtClean="0"/>
          </a:p>
          <a:p>
            <a:pPr lvl="1"/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5257800" y="3124200"/>
            <a:ext cx="1524000" cy="1524000"/>
            <a:chOff x="5257800" y="3124200"/>
            <a:chExt cx="1524000" cy="1524000"/>
          </a:xfrm>
        </p:grpSpPr>
        <p:pic>
          <p:nvPicPr>
            <p:cNvPr id="3074" name="Picture 2" descr="http://img.alibaba.com/photo/100581664/Potato_Starch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57800" y="3124200"/>
              <a:ext cx="1524000" cy="1524000"/>
            </a:xfrm>
            <a:prstGeom prst="rect">
              <a:avLst/>
            </a:prstGeom>
            <a:noFill/>
          </p:spPr>
        </p:pic>
        <p:pic>
          <p:nvPicPr>
            <p:cNvPr id="3076" name="Picture 4" descr="http://www.cbu.edu/~seisen/OrganicChemistry_files/image00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91200" y="4038600"/>
              <a:ext cx="959250" cy="573324"/>
            </a:xfrm>
            <a:prstGeom prst="rect">
              <a:avLst/>
            </a:prstGeom>
            <a:noFill/>
          </p:spPr>
        </p:pic>
      </p:grpSp>
      <p:grpSp>
        <p:nvGrpSpPr>
          <p:cNvPr id="31" name="Group 30"/>
          <p:cNvGrpSpPr/>
          <p:nvPr/>
        </p:nvGrpSpPr>
        <p:grpSpPr>
          <a:xfrm>
            <a:off x="304800" y="3276600"/>
            <a:ext cx="4876800" cy="1615151"/>
            <a:chOff x="304800" y="3276600"/>
            <a:chExt cx="4876800" cy="1615151"/>
          </a:xfrm>
        </p:grpSpPr>
        <p:sp>
          <p:nvSpPr>
            <p:cNvPr id="5" name="Cross 4"/>
            <p:cNvSpPr/>
            <p:nvPr/>
          </p:nvSpPr>
          <p:spPr>
            <a:xfrm>
              <a:off x="1371600" y="3657600"/>
              <a:ext cx="381000" cy="381000"/>
            </a:xfrm>
            <a:prstGeom prst="plus">
              <a:avLst/>
            </a:prstGeom>
            <a:solidFill>
              <a:schemeClr val="tx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Equal 6"/>
            <p:cNvSpPr/>
            <p:nvPr/>
          </p:nvSpPr>
          <p:spPr>
            <a:xfrm>
              <a:off x="4572000" y="3657600"/>
              <a:ext cx="609600" cy="533400"/>
            </a:xfrm>
            <a:prstGeom prst="mathEqual">
              <a:avLst/>
            </a:prstGeom>
            <a:solidFill>
              <a:schemeClr val="tx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ross 8"/>
            <p:cNvSpPr/>
            <p:nvPr/>
          </p:nvSpPr>
          <p:spPr>
            <a:xfrm>
              <a:off x="2971800" y="3657600"/>
              <a:ext cx="381000" cy="381000"/>
            </a:xfrm>
            <a:prstGeom prst="plus">
              <a:avLst/>
            </a:prstGeom>
            <a:solidFill>
              <a:schemeClr val="tx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505200" y="3276600"/>
              <a:ext cx="962025" cy="1615151"/>
              <a:chOff x="3505200" y="3276600"/>
              <a:chExt cx="962025" cy="1615151"/>
            </a:xfrm>
          </p:grpSpPr>
          <p:pic>
            <p:nvPicPr>
              <p:cNvPr id="8" name="Picture 2" descr="http://t3.gstatic.com/images?q=tbn:OrhPc6Tq7m0-TM:http://www.phyast.pitt.edu/~micheles/scheme/sugar.jpg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505200" y="3276600"/>
                <a:ext cx="962025" cy="1152526"/>
              </a:xfrm>
              <a:prstGeom prst="rect">
                <a:avLst/>
              </a:prstGeom>
              <a:noFill/>
            </p:spPr>
          </p:pic>
          <p:pic>
            <p:nvPicPr>
              <p:cNvPr id="14" name="Picture 10" descr="http://mansfield.osu.edu/~sabedon/069malto.gi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581400" y="4495800"/>
                <a:ext cx="848467" cy="395951"/>
              </a:xfrm>
              <a:prstGeom prst="rect">
                <a:avLst/>
              </a:prstGeom>
              <a:noFill/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1905000" y="3276600"/>
              <a:ext cx="962025" cy="1615151"/>
              <a:chOff x="3505200" y="3276600"/>
              <a:chExt cx="962025" cy="1615151"/>
            </a:xfrm>
          </p:grpSpPr>
          <p:pic>
            <p:nvPicPr>
              <p:cNvPr id="18" name="Picture 2" descr="http://t3.gstatic.com/images?q=tbn:OrhPc6Tq7m0-TM:http://www.phyast.pitt.edu/~micheles/scheme/sugar.jpg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505200" y="3276600"/>
                <a:ext cx="962025" cy="1152526"/>
              </a:xfrm>
              <a:prstGeom prst="rect">
                <a:avLst/>
              </a:prstGeom>
              <a:noFill/>
            </p:spPr>
          </p:pic>
          <p:pic>
            <p:nvPicPr>
              <p:cNvPr id="19" name="Picture 10" descr="http://mansfield.osu.edu/~sabedon/069malto.gi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581400" y="4495800"/>
                <a:ext cx="848467" cy="395951"/>
              </a:xfrm>
              <a:prstGeom prst="rect">
                <a:avLst/>
              </a:prstGeom>
              <a:noFill/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304800" y="3276600"/>
              <a:ext cx="962025" cy="1615151"/>
              <a:chOff x="3505200" y="3276600"/>
              <a:chExt cx="962025" cy="1615151"/>
            </a:xfrm>
          </p:grpSpPr>
          <p:pic>
            <p:nvPicPr>
              <p:cNvPr id="21" name="Picture 2" descr="http://t3.gstatic.com/images?q=tbn:OrhPc6Tq7m0-TM:http://www.phyast.pitt.edu/~micheles/scheme/sugar.jpg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505200" y="3276600"/>
                <a:ext cx="962025" cy="1152526"/>
              </a:xfrm>
              <a:prstGeom prst="rect">
                <a:avLst/>
              </a:prstGeom>
              <a:noFill/>
            </p:spPr>
          </p:pic>
          <p:pic>
            <p:nvPicPr>
              <p:cNvPr id="22" name="Picture 10" descr="http://mansfield.osu.edu/~sabedon/069malto.gi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581400" y="4495800"/>
                <a:ext cx="848467" cy="395951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ross 22"/>
          <p:cNvSpPr/>
          <p:nvPr/>
        </p:nvSpPr>
        <p:spPr>
          <a:xfrm>
            <a:off x="6858000" y="3733800"/>
            <a:ext cx="381000" cy="381000"/>
          </a:xfrm>
          <a:prstGeom prst="plus">
            <a:avLst/>
          </a:prstGeom>
          <a:solidFill>
            <a:schemeClr val="tx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7239000" y="3048000"/>
            <a:ext cx="1390718" cy="1127061"/>
            <a:chOff x="7239000" y="3048000"/>
            <a:chExt cx="1390718" cy="1127061"/>
          </a:xfrm>
        </p:grpSpPr>
        <p:pic>
          <p:nvPicPr>
            <p:cNvPr id="3078" name="Picture 6" descr="http://www.mynewsletterbuilder.com/ex/template_content_corner/ex110/images/water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15200" y="3124200"/>
              <a:ext cx="1314518" cy="1050861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7239000" y="30480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</a:t>
              </a:r>
              <a:r>
                <a:rPr lang="en-US" baseline="-25000" dirty="0" smtClean="0"/>
                <a:t>2</a:t>
              </a:r>
              <a:r>
                <a:rPr lang="en-US" dirty="0" smtClean="0"/>
                <a:t>O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829482" y="3962400"/>
            <a:ext cx="1439879" cy="1099377"/>
            <a:chOff x="7829482" y="3962400"/>
            <a:chExt cx="1439879" cy="1099377"/>
          </a:xfrm>
        </p:grpSpPr>
        <p:pic>
          <p:nvPicPr>
            <p:cNvPr id="26" name="Picture 6" descr="http://www.mynewsletterbuilder.com/ex/template_content_corner/ex110/images/water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829482" y="3962400"/>
              <a:ext cx="1314518" cy="1050861"/>
            </a:xfrm>
            <a:prstGeom prst="rect">
              <a:avLst/>
            </a:prstGeom>
            <a:noFill/>
          </p:spPr>
        </p:pic>
        <p:sp>
          <p:nvSpPr>
            <p:cNvPr id="29" name="TextBox 28"/>
            <p:cNvSpPr txBox="1"/>
            <p:nvPr/>
          </p:nvSpPr>
          <p:spPr>
            <a:xfrm>
              <a:off x="8583561" y="4692445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</a:t>
              </a:r>
              <a:r>
                <a:rPr lang="en-US" baseline="-25000" dirty="0" smtClean="0"/>
                <a:t>2</a:t>
              </a:r>
              <a:r>
                <a:rPr lang="en-US" dirty="0" smtClean="0"/>
                <a:t>O</a:t>
              </a:r>
              <a:endParaRPr lang="en-US" dirty="0"/>
            </a:p>
          </p:txBody>
        </p:sp>
      </p:grp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0" y="5633279"/>
            <a:ext cx="91439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lang="en-US" sz="2400" dirty="0" smtClean="0">
                <a:ea typeface="MS Mincho" pitchFamily="49" charset="-128"/>
                <a:cs typeface="Times New Roman" pitchFamily="18" charset="0"/>
              </a:rPr>
              <a:t>The opposite of dehydration synthesis is called “</a:t>
            </a:r>
            <a:r>
              <a:rPr lang="en-US" sz="2400" b="1" dirty="0" smtClean="0">
                <a:ea typeface="MS Mincho" pitchFamily="49" charset="-128"/>
                <a:cs typeface="Times New Roman" pitchFamily="18" charset="0"/>
              </a:rPr>
              <a:t>hydrolysis</a:t>
            </a:r>
            <a:r>
              <a:rPr lang="en-US" sz="2400" dirty="0" smtClean="0">
                <a:ea typeface="MS Mincho" pitchFamily="49" charset="-128"/>
                <a:cs typeface="Times New Roman" pitchFamily="18" charset="0"/>
              </a:rPr>
              <a:t>” (requires water)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41910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dirty="0" smtClean="0"/>
              <a:t>Some organic molecules, like lipids,  are said to be </a:t>
            </a:r>
            <a:r>
              <a:rPr lang="en-US" sz="2800" b="1" u="sng" dirty="0" smtClean="0"/>
              <a:t>hydrophobic</a:t>
            </a:r>
          </a:p>
          <a:p>
            <a:pPr lvl="1">
              <a:spcAft>
                <a:spcPts val="1800"/>
              </a:spcAft>
            </a:pPr>
            <a:r>
              <a:rPr lang="en-US" sz="2800" dirty="0" smtClean="0"/>
              <a:t>-they will not mix with water</a:t>
            </a:r>
          </a:p>
        </p:txBody>
      </p:sp>
      <p:pic>
        <p:nvPicPr>
          <p:cNvPr id="2050" name="Picture 2" descr="http://simscience.org/membranes/images/oilwat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81000"/>
            <a:ext cx="1981200" cy="2844602"/>
          </a:xfrm>
          <a:prstGeom prst="rect">
            <a:avLst/>
          </a:prstGeom>
          <a:noFill/>
        </p:spPr>
      </p:pic>
      <p:pic>
        <p:nvPicPr>
          <p:cNvPr id="2052" name="Picture 4" descr="http://www.dreamstime.com/olive-oil-in-water-thumb4791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04800"/>
            <a:ext cx="2857500" cy="29432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733800"/>
            <a:ext cx="43434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 smtClean="0"/>
              <a:t> Other organic molecules are  </a:t>
            </a:r>
            <a:r>
              <a:rPr lang="en-US" sz="2800" b="1" u="sng" dirty="0" smtClean="0"/>
              <a:t>hydrophilic</a:t>
            </a:r>
          </a:p>
          <a:p>
            <a:pPr lvl="1">
              <a:spcAft>
                <a:spcPts val="1800"/>
              </a:spcAft>
            </a:pPr>
            <a:r>
              <a:rPr lang="en-US" sz="2800" dirty="0" smtClean="0"/>
              <a:t>-they mix well with water</a:t>
            </a:r>
          </a:p>
        </p:txBody>
      </p:sp>
      <p:pic>
        <p:nvPicPr>
          <p:cNvPr id="2054" name="Picture 6" descr="http://www.joannelovesscience.com/sitebuildercontent/sitebuilderpictures/.pond/hydrophilic.jpg.w180h2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810000"/>
            <a:ext cx="2133600" cy="2477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Carbohydrates: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838200"/>
            <a:ext cx="7976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-Made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ONLY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S Mincho" pitchFamily="49" charset="-128"/>
                <a:cs typeface="Times New Roman" pitchFamily="18" charset="0"/>
              </a:rPr>
              <a:t>Carbon, Hydrogen, and Oxygen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1447800"/>
            <a:ext cx="9296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dirty="0" smtClean="0">
                <a:ea typeface="MS Mincho" pitchFamily="49" charset="-128"/>
                <a:cs typeface="Times New Roman" pitchFamily="18" charset="0"/>
              </a:rPr>
              <a:t>1. </a:t>
            </a:r>
            <a:r>
              <a:rPr lang="en-US" sz="2800" u="sng" dirty="0" smtClean="0"/>
              <a:t>Sugars -  </a:t>
            </a:r>
          </a:p>
          <a:p>
            <a:pPr lvl="0"/>
            <a:r>
              <a:rPr lang="en-US" sz="2800" dirty="0" smtClean="0"/>
              <a:t>	-</a:t>
            </a:r>
            <a:r>
              <a:rPr lang="en-US" sz="2800" dirty="0" err="1" smtClean="0"/>
              <a:t>Monosaccharides</a:t>
            </a:r>
            <a:r>
              <a:rPr lang="en-US" sz="2800" dirty="0" smtClean="0"/>
              <a:t>= “single sugars” </a:t>
            </a:r>
            <a:r>
              <a:rPr lang="en-US" sz="2000" dirty="0" smtClean="0"/>
              <a:t>(ex.- glucose)</a:t>
            </a:r>
          </a:p>
          <a:p>
            <a:pPr lvl="0"/>
            <a:r>
              <a:rPr lang="en-US" sz="2800" dirty="0" smtClean="0"/>
              <a:t>	-Disaccharides= “double sugars” </a:t>
            </a:r>
            <a:r>
              <a:rPr lang="en-US" sz="2000" dirty="0" smtClean="0"/>
              <a:t>(ex.- sucrose, table sugar)</a:t>
            </a:r>
            <a:endParaRPr lang="en-US" sz="2800" dirty="0" smtClean="0"/>
          </a:p>
          <a:p>
            <a:r>
              <a:rPr lang="en-US" sz="2800" dirty="0" smtClean="0"/>
              <a:t>	-for FAST energy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87" name="Picture 7" descr="http://www.biochem.arizona.edu/classes/bioc462/462bh2008/462bhonorsprojects/462bhonors2007/gsantarelli/gluco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81400"/>
            <a:ext cx="2590800" cy="2719879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3962400" y="3276600"/>
            <a:ext cx="4572000" cy="2590800"/>
            <a:chOff x="5943600" y="2743200"/>
            <a:chExt cx="3019425" cy="1524000"/>
          </a:xfrm>
        </p:grpSpPr>
        <p:pic>
          <p:nvPicPr>
            <p:cNvPr id="20485" name="Picture 5" descr="http://www.unisanet.unisa.edu.au/08365/timages/sucros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3600" y="3048000"/>
              <a:ext cx="2153920" cy="1219200"/>
            </a:xfrm>
            <a:prstGeom prst="rect">
              <a:avLst/>
            </a:prstGeom>
            <a:noFill/>
          </p:spPr>
        </p:pic>
        <p:pic>
          <p:nvPicPr>
            <p:cNvPr id="10" name="Picture 2" descr="http://t3.gstatic.com/images?q=tbn:OrhPc6Tq7m0-TM:http://www.phyast.pitt.edu/~micheles/scheme/sugar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01000" y="2743200"/>
              <a:ext cx="962025" cy="115252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0480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u="sng" dirty="0" smtClean="0"/>
              <a:t>2. Starch (plants) and Glycogen (animals)- </a:t>
            </a:r>
          </a:p>
          <a:p>
            <a:r>
              <a:rPr lang="en-US" sz="2800" dirty="0" smtClean="0"/>
              <a:t>	-Polysaccharides= “many sugars”</a:t>
            </a:r>
          </a:p>
          <a:p>
            <a:r>
              <a:rPr lang="en-US" sz="2800" dirty="0" smtClean="0"/>
              <a:t>	-Stored Energy (broken down into sugars later)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3962400" y="1981200"/>
            <a:ext cx="4876800" cy="2823865"/>
            <a:chOff x="3719513" y="2362200"/>
            <a:chExt cx="5424487" cy="2823865"/>
          </a:xfrm>
        </p:grpSpPr>
        <p:pic>
          <p:nvPicPr>
            <p:cNvPr id="27650" name="Picture 2" descr="http://www.chemistryland.com/ElementarySchool/BuildingBlocks/GlycogenForm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19513" y="2362200"/>
              <a:ext cx="4762500" cy="2286000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4419600" y="4724400"/>
              <a:ext cx="472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Glycogen is stored in the liver</a:t>
              </a:r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0" y="2209800"/>
            <a:ext cx="5410200" cy="4264152"/>
            <a:chOff x="0" y="2209800"/>
            <a:chExt cx="5410200" cy="4264152"/>
          </a:xfrm>
        </p:grpSpPr>
        <p:pic>
          <p:nvPicPr>
            <p:cNvPr id="27652" name="Picture 4" descr="http://scienceblogs.com/chaoticutopia/upload/2006/11/starch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3429000"/>
              <a:ext cx="2286000" cy="3044952"/>
            </a:xfrm>
            <a:prstGeom prst="rect">
              <a:avLst/>
            </a:prstGeom>
            <a:noFill/>
          </p:spPr>
        </p:pic>
        <p:pic>
          <p:nvPicPr>
            <p:cNvPr id="27654" name="Picture 6" descr="http://www.asia.ru/images/target/photo/51731827/Potato_Starch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2438400"/>
              <a:ext cx="1600200" cy="1600200"/>
            </a:xfrm>
            <a:prstGeom prst="rect">
              <a:avLst/>
            </a:prstGeom>
            <a:noFill/>
          </p:spPr>
        </p:pic>
        <p:pic>
          <p:nvPicPr>
            <p:cNvPr id="27656" name="Picture 8" descr="http://www.criticalbench.com/images/know-resist-starch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71600" y="2209800"/>
              <a:ext cx="2438400" cy="1743456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2819400" y="5257800"/>
              <a:ext cx="2590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Starch is stored in seeds, grains and tubers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22860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u="sng" dirty="0" smtClean="0"/>
              <a:t>3. Cellulose-</a:t>
            </a:r>
          </a:p>
          <a:p>
            <a:r>
              <a:rPr lang="en-US" sz="2800" dirty="0" smtClean="0"/>
              <a:t>	-Found ONLY in plants</a:t>
            </a:r>
          </a:p>
          <a:p>
            <a:r>
              <a:rPr lang="en-US" sz="2800" dirty="0" smtClean="0"/>
              <a:t>	-Structural molecule (makes plants rigid)</a:t>
            </a:r>
          </a:p>
          <a:p>
            <a:r>
              <a:rPr lang="en-US" sz="2800" dirty="0" smtClean="0"/>
              <a:t>	-Indigestible by animals  (“fiber”)</a:t>
            </a:r>
            <a:endParaRPr lang="en-US" sz="2800" dirty="0"/>
          </a:p>
        </p:txBody>
      </p:sp>
      <p:pic>
        <p:nvPicPr>
          <p:cNvPr id="26626" name="Picture 2" descr="http://academic.brooklyn.cuny.edu/biology/bio4fv/page/cellulose-fib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87734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58442</TotalTime>
  <Words>432</Words>
  <Application>Microsoft Office PowerPoint</Application>
  <PresentationFormat>On-screen Show (4:3)</PresentationFormat>
  <Paragraphs>92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Apex</vt:lpstr>
      <vt:lpstr>Organic Chemistry: “Chemistry of Life” </vt:lpstr>
      <vt:lpstr>Organic molecules:</vt:lpstr>
      <vt:lpstr>4 main groups of organic molecules:</vt:lpstr>
      <vt:lpstr>“Macromolecules”: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Hillsboro School Distreict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Chemistry: “Chemistry of Life”</dc:title>
  <dc:creator>profile</dc:creator>
  <cp:lastModifiedBy>petereri</cp:lastModifiedBy>
  <cp:revision>4550</cp:revision>
  <dcterms:created xsi:type="dcterms:W3CDTF">2010-04-20T17:30:09Z</dcterms:created>
  <dcterms:modified xsi:type="dcterms:W3CDTF">2011-02-10T22:08:38Z</dcterms:modified>
</cp:coreProperties>
</file>