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7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71" r:id="rId10"/>
    <p:sldId id="275" r:id="rId11"/>
    <p:sldId id="263" r:id="rId12"/>
    <p:sldId id="264" r:id="rId13"/>
    <p:sldId id="273" r:id="rId14"/>
    <p:sldId id="274" r:id="rId15"/>
    <p:sldId id="270" r:id="rId16"/>
    <p:sldId id="276" r:id="rId17"/>
    <p:sldId id="277" r:id="rId18"/>
    <p:sldId id="265" r:id="rId19"/>
    <p:sldId id="269" r:id="rId20"/>
    <p:sldId id="267" r:id="rId21"/>
    <p:sldId id="268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0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109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356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031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53071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9226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528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7756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976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040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283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894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189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671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607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469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172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305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622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104" y="537909"/>
            <a:ext cx="7773338" cy="1197133"/>
          </a:xfrm>
        </p:spPr>
        <p:txBody>
          <a:bodyPr/>
          <a:lstStyle/>
          <a:p>
            <a:r>
              <a:rPr lang="en-US" dirty="0" smtClean="0"/>
              <a:t>Monday April 18</a:t>
            </a:r>
            <a:r>
              <a:rPr lang="en-US" baseline="30000" dirty="0" smtClean="0"/>
              <a:t>th</a:t>
            </a:r>
            <a:r>
              <a:rPr lang="en-US" dirty="0" smtClean="0"/>
              <a:t>, 2016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59168" y="1505131"/>
            <a:ext cx="43433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Agenda: </a:t>
            </a:r>
          </a:p>
          <a:p>
            <a:r>
              <a:rPr lang="en-US" sz="2400" dirty="0"/>
              <a:t>	1. Blue Whale Daily Starter </a:t>
            </a:r>
          </a:p>
          <a:p>
            <a:r>
              <a:rPr lang="en-US" sz="2400" dirty="0"/>
              <a:t>	2. Notes- </a:t>
            </a:r>
            <a:r>
              <a:rPr lang="en-US" sz="2400" dirty="0" smtClean="0"/>
              <a:t>Population Genetics </a:t>
            </a:r>
            <a:endParaRPr lang="en-US" sz="2400" dirty="0"/>
          </a:p>
          <a:p>
            <a:r>
              <a:rPr lang="en-US" sz="2400" dirty="0"/>
              <a:t>	3. Allele Frequency </a:t>
            </a:r>
            <a:r>
              <a:rPr lang="en-US" sz="2400" dirty="0" smtClean="0"/>
              <a:t>WS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83335" y="5150009"/>
            <a:ext cx="75037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Focus Question: What are the conditions for a non-changing population?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21" y="1735187"/>
            <a:ext cx="4248352" cy="318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56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862" y="129121"/>
            <a:ext cx="7773338" cy="1596177"/>
          </a:xfrm>
        </p:spPr>
        <p:txBody>
          <a:bodyPr/>
          <a:lstStyle/>
          <a:p>
            <a:r>
              <a:rPr lang="en-US" dirty="0" smtClean="0"/>
              <a:t>Friday April 22, 2016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829578" y="1300767"/>
            <a:ext cx="4314422" cy="2472743"/>
          </a:xfrm>
        </p:spPr>
        <p:txBody>
          <a:bodyPr/>
          <a:lstStyle/>
          <a:p>
            <a:r>
              <a:rPr lang="en-US" dirty="0" smtClean="0"/>
              <a:t>Agenda: </a:t>
            </a:r>
          </a:p>
          <a:p>
            <a:pPr lvl="1"/>
            <a:r>
              <a:rPr lang="en-US" dirty="0" smtClean="0"/>
              <a:t>1. Panda Bear Daily Starter </a:t>
            </a:r>
          </a:p>
          <a:p>
            <a:pPr lvl="1"/>
            <a:r>
              <a:rPr lang="en-US" dirty="0" smtClean="0"/>
              <a:t>2. Notes: Genetic Change </a:t>
            </a:r>
          </a:p>
          <a:p>
            <a:pPr lvl="1"/>
            <a:r>
              <a:rPr lang="en-US" dirty="0" smtClean="0"/>
              <a:t>3. Population Genetics Simulation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6048" y="5518949"/>
            <a:ext cx="8190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Focus Question: How does population size effect a species chances for survival?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38" y="1490423"/>
            <a:ext cx="4612069" cy="34547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29107" y="3922954"/>
            <a:ext cx="43148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In table group, come up with 5 things you know about Panda Bears – anything you know counts </a:t>
            </a:r>
            <a:endParaRPr lang="en-US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05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862" y="128187"/>
            <a:ext cx="7773338" cy="1596177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Evolution: Change of allele frequency in a population over time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1791" y="1590261"/>
            <a:ext cx="8587409" cy="5088835"/>
          </a:xfrm>
        </p:spPr>
        <p:txBody>
          <a:bodyPr>
            <a:normAutofit/>
          </a:bodyPr>
          <a:lstStyle/>
          <a:p>
            <a:r>
              <a:rPr lang="en-US" sz="2200" dirty="0" smtClean="0"/>
              <a:t>Studying how allele frequencies change in a population over time= studying how the population is evolving </a:t>
            </a:r>
          </a:p>
          <a:p>
            <a:pPr lvl="1"/>
            <a:r>
              <a:rPr lang="en-US" sz="2200" dirty="0" smtClean="0"/>
              <a:t>Non- hardy Weinberg : </a:t>
            </a:r>
            <a:r>
              <a:rPr lang="en-US" sz="2200" dirty="0" smtClean="0">
                <a:solidFill>
                  <a:srgbClr val="FF0000"/>
                </a:solidFill>
              </a:rPr>
              <a:t>5 causes of evolution *Begins by change in allele frequency*</a:t>
            </a:r>
          </a:p>
          <a:p>
            <a:pPr lvl="2"/>
            <a:r>
              <a:rPr lang="en-US" sz="2200" dirty="0" smtClean="0">
                <a:solidFill>
                  <a:srgbClr val="FF0000"/>
                </a:solidFill>
              </a:rPr>
              <a:t>1. Small populations </a:t>
            </a:r>
          </a:p>
          <a:p>
            <a:pPr lvl="2"/>
            <a:r>
              <a:rPr lang="en-US" sz="2200" dirty="0" smtClean="0">
                <a:solidFill>
                  <a:srgbClr val="FF0000"/>
                </a:solidFill>
              </a:rPr>
              <a:t>2. non-random mating </a:t>
            </a:r>
          </a:p>
          <a:p>
            <a:pPr lvl="2"/>
            <a:r>
              <a:rPr lang="en-US" sz="2200" dirty="0" smtClean="0">
                <a:solidFill>
                  <a:srgbClr val="FF0000"/>
                </a:solidFill>
              </a:rPr>
              <a:t>3. mutation occurs </a:t>
            </a:r>
          </a:p>
          <a:p>
            <a:pPr lvl="2"/>
            <a:r>
              <a:rPr lang="en-US" sz="2200" dirty="0" smtClean="0">
                <a:solidFill>
                  <a:srgbClr val="FF0000"/>
                </a:solidFill>
              </a:rPr>
              <a:t>4. migration (new genes in or loss of genetic diversity) </a:t>
            </a:r>
          </a:p>
          <a:p>
            <a:pPr lvl="2"/>
            <a:r>
              <a:rPr lang="en-US" sz="2200" dirty="0" smtClean="0">
                <a:solidFill>
                  <a:srgbClr val="FF0000"/>
                </a:solidFill>
              </a:rPr>
              <a:t>5. natural selection acts on population 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66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26" y="535529"/>
            <a:ext cx="7773338" cy="1197133"/>
          </a:xfrm>
        </p:spPr>
        <p:txBody>
          <a:bodyPr/>
          <a:lstStyle/>
          <a:p>
            <a:r>
              <a:rPr lang="en-US" dirty="0" smtClean="0"/>
              <a:t>1. </a:t>
            </a:r>
            <a:r>
              <a:rPr lang="en-US" dirty="0" smtClean="0">
                <a:solidFill>
                  <a:srgbClr val="FF0000"/>
                </a:solidFill>
              </a:rPr>
              <a:t>Small population size = genetic drift 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1791" y="2014331"/>
            <a:ext cx="8206409" cy="2584174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 smtClean="0">
                <a:solidFill>
                  <a:srgbClr val="FF0000"/>
                </a:solidFill>
              </a:rPr>
              <a:t>Genetic drift: Elimination or drastic change in allele frequencies due to small population size </a:t>
            </a:r>
          </a:p>
          <a:p>
            <a:pPr lvl="1"/>
            <a:r>
              <a:rPr lang="en-US" sz="2600" dirty="0" smtClean="0"/>
              <a:t>Random events that </a:t>
            </a:r>
            <a:r>
              <a:rPr lang="en-US" sz="2600" dirty="0" smtClean="0">
                <a:solidFill>
                  <a:srgbClr val="FF0000"/>
                </a:solidFill>
              </a:rPr>
              <a:t>eliminate genes from a population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dirty="0" smtClean="0">
                <a:solidFill>
                  <a:srgbClr val="FF0000"/>
                </a:solidFill>
              </a:rPr>
              <a:t>	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1412" y="5161842"/>
            <a:ext cx="3146788" cy="12587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1061" y="4238512"/>
            <a:ext cx="702365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**Loss of genetic diversity** </a:t>
            </a:r>
          </a:p>
          <a:p>
            <a:pPr marL="342900" lvl="1" indent="0">
              <a:buNone/>
            </a:pPr>
            <a:r>
              <a:rPr lang="en-US" sz="3200" dirty="0"/>
              <a:t>		   **occurs in smaller populations**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11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892230"/>
          </a:xfrm>
        </p:spPr>
        <p:txBody>
          <a:bodyPr>
            <a:normAutofit fontScale="90000"/>
          </a:bodyPr>
          <a:lstStyle/>
          <a:p>
            <a:pPr lvl="1" algn="ctr"/>
            <a:r>
              <a:rPr lang="en-US" sz="3600" dirty="0" smtClean="0">
                <a:solidFill>
                  <a:srgbClr val="FF0000"/>
                </a:solidFill>
              </a:rPr>
              <a:t>Bottleneck Effect 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23869" y="1280416"/>
            <a:ext cx="7849070" cy="2788002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When a populations size is dramatically reduced for at least one full </a:t>
            </a:r>
            <a:r>
              <a:rPr lang="en-US" dirty="0" smtClean="0">
                <a:solidFill>
                  <a:srgbClr val="FF0000"/>
                </a:solidFill>
              </a:rPr>
              <a:t>generation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leaving small population of survivors chosen by chance, NOT genetic fitness to survive  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840" y="2848651"/>
            <a:ext cx="5345636" cy="37633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6779" y="3346061"/>
            <a:ext cx="34190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Examples: </a:t>
            </a:r>
          </a:p>
          <a:p>
            <a:endParaRPr lang="en-US" dirty="0"/>
          </a:p>
          <a:p>
            <a:r>
              <a:rPr lang="en-US" dirty="0" smtClean="0"/>
              <a:t>Humans Caused: Blue Whale</a:t>
            </a:r>
          </a:p>
          <a:p>
            <a:endParaRPr lang="en-US" dirty="0"/>
          </a:p>
          <a:p>
            <a:r>
              <a:rPr lang="en-US" dirty="0" smtClean="0"/>
              <a:t>Natural: Earthquake, Tsunami </a:t>
            </a:r>
            <a:r>
              <a:rPr lang="en-US" dirty="0" err="1" smtClean="0"/>
              <a:t>etc</a:t>
            </a:r>
            <a:r>
              <a:rPr lang="en-US" dirty="0" smtClean="0"/>
              <a:t>…. 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44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3338" cy="1596177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Founder Effect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147894"/>
            <a:ext cx="7772870" cy="3424107"/>
          </a:xfrm>
        </p:spPr>
        <p:txBody>
          <a:bodyPr/>
          <a:lstStyle/>
          <a:p>
            <a:pPr marL="228600" lvl="2">
              <a:spcBef>
                <a:spcPts val="1000"/>
              </a:spcBef>
            </a:pPr>
            <a:r>
              <a:rPr lang="en-US" sz="2200" dirty="0">
                <a:solidFill>
                  <a:srgbClr val="FF0000"/>
                </a:solidFill>
              </a:rPr>
              <a:t>Reduced genetic diversity when a small group separates from larger population </a:t>
            </a:r>
            <a:endParaRPr lang="en-US" sz="2200" dirty="0" smtClean="0">
              <a:solidFill>
                <a:srgbClr val="FF0000"/>
              </a:solidFill>
            </a:endParaRPr>
          </a:p>
          <a:p>
            <a:pPr marL="685800" lvl="3">
              <a:spcBef>
                <a:spcPts val="1000"/>
              </a:spcBef>
            </a:pPr>
            <a:r>
              <a:rPr lang="en-US" sz="2000" dirty="0" smtClean="0">
                <a:solidFill>
                  <a:srgbClr val="FF0000"/>
                </a:solidFill>
              </a:rPr>
              <a:t>Instant geographic separation vs. bottleneck lasts as long as what is killing off population</a:t>
            </a:r>
            <a:endParaRPr lang="en-US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8235" y="3578104"/>
            <a:ext cx="37768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Example: </a:t>
            </a:r>
            <a:r>
              <a:rPr lang="en-US" dirty="0"/>
              <a:t> Dutch settlers in South </a:t>
            </a:r>
            <a:r>
              <a:rPr lang="en-US" dirty="0" smtClean="0"/>
              <a:t>Africa have higher instance of Huntington's because original settling population had high occurrence.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105" y="3162943"/>
            <a:ext cx="4631911" cy="316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91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Speciation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84319" y="2691973"/>
            <a:ext cx="7772870" cy="1714577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Speciation</a:t>
            </a:r>
            <a:r>
              <a:rPr lang="en-US" dirty="0"/>
              <a:t> is the evolutionary process by which </a:t>
            </a:r>
            <a:r>
              <a:rPr lang="en-US" dirty="0">
                <a:solidFill>
                  <a:srgbClr val="FF0000"/>
                </a:solidFill>
              </a:rPr>
              <a:t>reproductively isolated biological populations evolve to become distinct species.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7808" y="1953085"/>
            <a:ext cx="8786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Loss of Genetic diversity can lead to speciation 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838" y="4346714"/>
            <a:ext cx="7175832" cy="201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91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Allopatric Speciation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9514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Sympatric speciation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735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non-random mating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Sexual selection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10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3. Mutations occurs: Importance of genetic diversity for populations survival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06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6193" y="779501"/>
            <a:ext cx="6517482" cy="1002941"/>
          </a:xfrm>
        </p:spPr>
        <p:txBody>
          <a:bodyPr>
            <a:normAutofit fontScale="90000"/>
          </a:bodyPr>
          <a:lstStyle/>
          <a:p>
            <a:r>
              <a:rPr lang="en-US" sz="3900" dirty="0">
                <a:solidFill>
                  <a:srgbClr val="FF0000"/>
                </a:solidFill>
              </a:rPr>
              <a:t>Population Genetics 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847" y="1782442"/>
            <a:ext cx="6517482" cy="825299"/>
          </a:xfrm>
        </p:spPr>
        <p:txBody>
          <a:bodyPr>
            <a:no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Study of Genetic Variation in whole populations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9965" y="3402126"/>
            <a:ext cx="3518452" cy="1900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Genetic Variation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FF0000"/>
                </a:solidFill>
              </a:rPr>
              <a:t>How allele frequency changes over time  </a:t>
            </a:r>
          </a:p>
          <a:p>
            <a:endParaRPr lang="en-US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4359588" y="3047756"/>
            <a:ext cx="474429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Population: </a:t>
            </a:r>
            <a:r>
              <a:rPr lang="en-US" sz="2600" dirty="0">
                <a:solidFill>
                  <a:srgbClr val="FF0000"/>
                </a:solidFill>
              </a:rPr>
              <a:t>All Organisms in a geographic area that are the same species and capable of interbreeding</a:t>
            </a:r>
            <a:r>
              <a:rPr lang="en-US" sz="1950" dirty="0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69793" y="4815247"/>
            <a:ext cx="2723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Exchange of genetic Material</a:t>
            </a:r>
          </a:p>
        </p:txBody>
      </p:sp>
    </p:spTree>
    <p:extLst>
      <p:ext uri="{BB962C8B-B14F-4D97-AF65-F5344CB8AC3E}">
        <p14:creationId xmlns:p14="http://schemas.microsoft.com/office/powerpoint/2010/main" val="297843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Migration occurs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Gene flow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65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Natural selection occurs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Darwin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4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1357" y="315701"/>
            <a:ext cx="7773338" cy="1197133"/>
          </a:xfrm>
        </p:spPr>
        <p:txBody>
          <a:bodyPr>
            <a:normAutofit fontScale="90000"/>
          </a:bodyPr>
          <a:lstStyle/>
          <a:p>
            <a:r>
              <a:rPr lang="en-US" sz="3800" dirty="0">
                <a:solidFill>
                  <a:srgbClr val="FF0000"/>
                </a:solidFill>
              </a:rPr>
              <a:t>Allele Frequency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sz="2600" dirty="0">
                <a:solidFill>
                  <a:srgbClr val="FF0000"/>
                </a:solidFill>
              </a:rPr>
              <a:t>how often that allele form appears in a population (as a decimal)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05730" y="1787657"/>
            <a:ext cx="3846913" cy="3656414"/>
          </a:xfrm>
        </p:spPr>
        <p:txBody>
          <a:bodyPr>
            <a:noAutofit/>
          </a:bodyPr>
          <a:lstStyle/>
          <a:p>
            <a:r>
              <a:rPr lang="en-US" sz="2200" dirty="0"/>
              <a:t>Reminder!</a:t>
            </a:r>
          </a:p>
          <a:p>
            <a:pPr lvl="1"/>
            <a:r>
              <a:rPr lang="en-US" sz="2200" dirty="0"/>
              <a:t> Allele is a form of a gene </a:t>
            </a:r>
          </a:p>
          <a:p>
            <a:pPr lvl="1"/>
            <a:r>
              <a:rPr lang="en-US" sz="2200" dirty="0"/>
              <a:t>Each individual has 2 alleles for each gene so…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9820" y="5074789"/>
            <a:ext cx="47812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rgbClr val="FF0000"/>
                </a:solidFill>
              </a:rPr>
              <a:t># of individuals = </a:t>
            </a:r>
            <a:r>
              <a:rPr lang="en-US" sz="2100" u="sng" dirty="0">
                <a:solidFill>
                  <a:srgbClr val="FF0000"/>
                </a:solidFill>
              </a:rPr>
              <a:t># of total alleles </a:t>
            </a:r>
          </a:p>
          <a:p>
            <a:r>
              <a:rPr lang="en-US" sz="2100" dirty="0">
                <a:solidFill>
                  <a:srgbClr val="FF0000"/>
                </a:solidFill>
              </a:rPr>
              <a:t>                                        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64439" y="1362793"/>
            <a:ext cx="227956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.5 = 50%  </a:t>
            </a:r>
            <a:r>
              <a:rPr lang="en-US" sz="1350" dirty="0" err="1"/>
              <a:t>etc</a:t>
            </a:r>
            <a:r>
              <a:rPr lang="en-US" sz="1350" dirty="0"/>
              <a:t>…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7012" y="2083589"/>
            <a:ext cx="3729864" cy="372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39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Hardy-Weinberg </a:t>
            </a:r>
            <a:r>
              <a:rPr lang="en-US" u="sng" dirty="0" smtClean="0">
                <a:solidFill>
                  <a:srgbClr val="FF0000"/>
                </a:solidFill>
              </a:rPr>
              <a:t>equilibrium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>Allele Frequency in </a:t>
            </a:r>
            <a:r>
              <a:rPr lang="en-US" sz="2400" u="sng" dirty="0">
                <a:solidFill>
                  <a:srgbClr val="FF0000"/>
                </a:solidFill>
              </a:rPr>
              <a:t>non-changing</a:t>
            </a:r>
            <a:r>
              <a:rPr lang="en-US" sz="2400" dirty="0">
                <a:solidFill>
                  <a:srgbClr val="FF0000"/>
                </a:solidFill>
              </a:rPr>
              <a:t> populations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98964" y="2083757"/>
            <a:ext cx="5432135" cy="3424107"/>
          </a:xfrm>
        </p:spPr>
        <p:txBody>
          <a:bodyPr>
            <a:noAutofit/>
          </a:bodyPr>
          <a:lstStyle/>
          <a:p>
            <a:r>
              <a:rPr lang="en-US" sz="2600" dirty="0" smtClean="0">
                <a:solidFill>
                  <a:srgbClr val="FF0000"/>
                </a:solidFill>
              </a:rPr>
              <a:t>Five conditions</a:t>
            </a:r>
          </a:p>
          <a:p>
            <a:pPr lvl="1"/>
            <a:r>
              <a:rPr lang="en-US" sz="2600" dirty="0" smtClean="0">
                <a:solidFill>
                  <a:srgbClr val="FF0000"/>
                </a:solidFill>
              </a:rPr>
              <a:t>1. Large population size </a:t>
            </a:r>
          </a:p>
          <a:p>
            <a:pPr lvl="1"/>
            <a:r>
              <a:rPr lang="en-US" sz="2600" dirty="0" smtClean="0">
                <a:solidFill>
                  <a:srgbClr val="FF0000"/>
                </a:solidFill>
              </a:rPr>
              <a:t>2. random mating </a:t>
            </a:r>
          </a:p>
          <a:p>
            <a:pPr lvl="1"/>
            <a:r>
              <a:rPr lang="en-US" sz="2600" dirty="0" smtClean="0">
                <a:solidFill>
                  <a:srgbClr val="FF0000"/>
                </a:solidFill>
              </a:rPr>
              <a:t>3. no mutation</a:t>
            </a:r>
          </a:p>
          <a:p>
            <a:pPr lvl="1"/>
            <a:r>
              <a:rPr lang="en-US" sz="2600" dirty="0" smtClean="0">
                <a:solidFill>
                  <a:srgbClr val="FF0000"/>
                </a:solidFill>
              </a:rPr>
              <a:t>4. no migration (in or out of the population) </a:t>
            </a:r>
          </a:p>
          <a:p>
            <a:pPr lvl="1"/>
            <a:r>
              <a:rPr lang="en-US" sz="2600" dirty="0" smtClean="0">
                <a:solidFill>
                  <a:srgbClr val="FF0000"/>
                </a:solidFill>
              </a:rPr>
              <a:t>5. no natural selection 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34059" y="4601775"/>
            <a:ext cx="34292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a population is not evolving the allele frequencies are not changing= genetic equilibrium.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7467" y="2214695"/>
            <a:ext cx="2632241" cy="183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57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296214"/>
            <a:ext cx="7773338" cy="1918481"/>
          </a:xfrm>
        </p:spPr>
        <p:txBody>
          <a:bodyPr>
            <a:normAutofit/>
          </a:bodyPr>
          <a:lstStyle/>
          <a:p>
            <a:r>
              <a:rPr lang="en-US" sz="4200" dirty="0" smtClean="0">
                <a:solidFill>
                  <a:srgbClr val="FF0000"/>
                </a:solidFill>
              </a:rPr>
              <a:t>p + q = 1</a:t>
            </a:r>
            <a:endParaRPr lang="en-US" sz="4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2" y="1671634"/>
            <a:ext cx="7772870" cy="342410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Remember: allele frequency (how much you see that form of the gene in a population) is a decimal 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P = frequency of the </a:t>
            </a:r>
            <a:r>
              <a:rPr lang="en-US" sz="2400" u="sng" dirty="0" smtClean="0">
                <a:solidFill>
                  <a:srgbClr val="FF0000"/>
                </a:solidFill>
              </a:rPr>
              <a:t>dominant allele </a:t>
            </a:r>
          </a:p>
          <a:p>
            <a:pPr lvl="1"/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Q = Frequency of the </a:t>
            </a:r>
            <a:r>
              <a:rPr lang="en-US" sz="2400" u="sng" dirty="0" smtClean="0">
                <a:solidFill>
                  <a:srgbClr val="FF0000"/>
                </a:solidFill>
              </a:rPr>
              <a:t>recessive allel</a:t>
            </a:r>
            <a:r>
              <a:rPr lang="en-US" sz="2400" dirty="0" smtClean="0">
                <a:solidFill>
                  <a:srgbClr val="FF0000"/>
                </a:solidFill>
              </a:rPr>
              <a:t>e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549" y="5095741"/>
            <a:ext cx="67066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In </a:t>
            </a:r>
            <a:r>
              <a:rPr lang="en-US" sz="2200" dirty="0" err="1"/>
              <a:t>kermitfrogs</a:t>
            </a:r>
            <a:r>
              <a:rPr lang="en-US" sz="2200" dirty="0"/>
              <a:t> the frequency of the dominant allele for being green is 84%. What is the frequency of the recessive allele? </a:t>
            </a:r>
          </a:p>
        </p:txBody>
      </p:sp>
    </p:spTree>
    <p:extLst>
      <p:ext uri="{BB962C8B-B14F-4D97-AF65-F5344CB8AC3E}">
        <p14:creationId xmlns:p14="http://schemas.microsoft.com/office/powerpoint/2010/main" val="374341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0145" y="81570"/>
            <a:ext cx="7773338" cy="1197133"/>
          </a:xfrm>
        </p:spPr>
        <p:txBody>
          <a:bodyPr>
            <a:normAutofit/>
          </a:bodyPr>
          <a:lstStyle/>
          <a:p>
            <a:r>
              <a:rPr lang="en-US" sz="4200" dirty="0" smtClean="0">
                <a:solidFill>
                  <a:srgbClr val="FF0000"/>
                </a:solidFill>
              </a:rPr>
              <a:t>P</a:t>
            </a:r>
            <a:r>
              <a:rPr lang="en-US" sz="4200" baseline="30000" dirty="0" smtClean="0">
                <a:solidFill>
                  <a:srgbClr val="FF0000"/>
                </a:solidFill>
              </a:rPr>
              <a:t>2</a:t>
            </a:r>
            <a:r>
              <a:rPr lang="en-US" sz="4200" dirty="0" smtClean="0">
                <a:solidFill>
                  <a:srgbClr val="FF0000"/>
                </a:solidFill>
              </a:rPr>
              <a:t> + 2pq + q</a:t>
            </a:r>
            <a:r>
              <a:rPr lang="en-US" sz="4200" baseline="30000" dirty="0" smtClean="0">
                <a:solidFill>
                  <a:srgbClr val="FF0000"/>
                </a:solidFill>
              </a:rPr>
              <a:t>2</a:t>
            </a:r>
            <a:r>
              <a:rPr lang="en-US" sz="4200" dirty="0" smtClean="0">
                <a:solidFill>
                  <a:srgbClr val="FF0000"/>
                </a:solidFill>
              </a:rPr>
              <a:t> = 1</a:t>
            </a:r>
            <a:endParaRPr lang="en-US" sz="4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43755" y="1048717"/>
            <a:ext cx="7772870" cy="2568080"/>
          </a:xfrm>
        </p:spPr>
        <p:txBody>
          <a:bodyPr>
            <a:noAutofit/>
          </a:bodyPr>
          <a:lstStyle/>
          <a:p>
            <a:r>
              <a:rPr lang="en-US" sz="2400" dirty="0" smtClean="0"/>
              <a:t>This equation tells you the frequency of </a:t>
            </a:r>
            <a:r>
              <a:rPr lang="en-US" sz="2400" u="sng" dirty="0" smtClean="0"/>
              <a:t>genotypes </a:t>
            </a:r>
            <a:r>
              <a:rPr lang="en-US" sz="2400" dirty="0" smtClean="0"/>
              <a:t>in the population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P</a:t>
            </a:r>
            <a:r>
              <a:rPr lang="en-US" sz="2400" baseline="30000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>
                <a:solidFill>
                  <a:srgbClr val="FF0000"/>
                </a:solidFill>
              </a:rPr>
              <a:t> = Homozygous dominant genotype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2pq = heterozygous genotype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Q</a:t>
            </a:r>
            <a:r>
              <a:rPr lang="en-US" sz="2400" baseline="30000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>
                <a:solidFill>
                  <a:srgbClr val="FF0000"/>
                </a:solidFill>
              </a:rPr>
              <a:t> = homozygous recessive genotype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58" y="4294924"/>
            <a:ext cx="50871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50" dirty="0"/>
              <a:t>* </a:t>
            </a:r>
            <a:r>
              <a:rPr lang="en-US" sz="2200" dirty="0">
                <a:solidFill>
                  <a:srgbClr val="FF0000"/>
                </a:solidFill>
              </a:rPr>
              <a:t>P</a:t>
            </a:r>
            <a:r>
              <a:rPr lang="en-US" sz="2200" baseline="30000" dirty="0">
                <a:solidFill>
                  <a:srgbClr val="FF0000"/>
                </a:solidFill>
              </a:rPr>
              <a:t>2</a:t>
            </a:r>
            <a:r>
              <a:rPr lang="en-US" sz="2200" dirty="0">
                <a:solidFill>
                  <a:srgbClr val="FF0000"/>
                </a:solidFill>
              </a:rPr>
              <a:t> or 2PQ </a:t>
            </a:r>
            <a:r>
              <a:rPr lang="en-US" sz="2200" dirty="0" smtClean="0">
                <a:solidFill>
                  <a:srgbClr val="FF0000"/>
                </a:solidFill>
              </a:rPr>
              <a:t>=Dominant </a:t>
            </a:r>
            <a:r>
              <a:rPr lang="en-US" sz="2200" dirty="0">
                <a:solidFill>
                  <a:srgbClr val="FF0000"/>
                </a:solidFill>
              </a:rPr>
              <a:t>Phenotype</a:t>
            </a:r>
          </a:p>
          <a:p>
            <a:r>
              <a:rPr lang="en-US" sz="2200" dirty="0">
                <a:solidFill>
                  <a:srgbClr val="FF0000"/>
                </a:solidFill>
              </a:rPr>
              <a:t>* Q</a:t>
            </a:r>
            <a:r>
              <a:rPr lang="en-US" sz="2200" baseline="30000" dirty="0">
                <a:solidFill>
                  <a:srgbClr val="FF0000"/>
                </a:solidFill>
              </a:rPr>
              <a:t>2</a:t>
            </a:r>
            <a:r>
              <a:rPr lang="en-US" sz="2200" dirty="0">
                <a:solidFill>
                  <a:srgbClr val="FF0000"/>
                </a:solidFill>
              </a:rPr>
              <a:t> = Recessive phenotype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596" y="3833501"/>
            <a:ext cx="4376404" cy="246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50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Examples- yes, you should have these in your notes </a:t>
            </a:r>
            <a:r>
              <a:rPr lang="en-US" dirty="0" smtClean="0">
                <a:sym typeface="Wingdings" panose="05000000000000000000" pitchFamily="2" charset="2"/>
              </a:rPr>
              <a:t>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A population of rabbits may be </a:t>
            </a:r>
            <a:r>
              <a:rPr lang="en-US" dirty="0" smtClean="0"/>
              <a:t>brown or </a:t>
            </a:r>
            <a:r>
              <a:rPr lang="en-US" dirty="0"/>
              <a:t>white (the recessive phenotype). Brown rabbits have the genotype BB or </a:t>
            </a:r>
            <a:r>
              <a:rPr lang="en-US" dirty="0" smtClean="0"/>
              <a:t>heterozygous. </a:t>
            </a:r>
            <a:r>
              <a:rPr lang="en-US" dirty="0"/>
              <a:t>White rabbits </a:t>
            </a:r>
            <a:r>
              <a:rPr lang="en-US" dirty="0" smtClean="0"/>
              <a:t>are homozygous recessive. </a:t>
            </a:r>
            <a:r>
              <a:rPr lang="en-US" dirty="0"/>
              <a:t>The frequency of the </a:t>
            </a:r>
            <a:r>
              <a:rPr lang="en-US" dirty="0" smtClean="0"/>
              <a:t>homozygous recessive </a:t>
            </a:r>
            <a:r>
              <a:rPr lang="en-US" dirty="0"/>
              <a:t>genotype is .35.</a:t>
            </a:r>
          </a:p>
          <a:p>
            <a:r>
              <a:rPr lang="en-US" dirty="0"/>
              <a:t>What is the frequency of the recessive allele? </a:t>
            </a:r>
          </a:p>
          <a:p>
            <a:r>
              <a:rPr lang="en-US" dirty="0"/>
              <a:t>What is the frequency of the dominant allele? </a:t>
            </a:r>
          </a:p>
          <a:p>
            <a:r>
              <a:rPr lang="en-US" dirty="0" smtClean="0"/>
              <a:t>What </a:t>
            </a:r>
            <a:r>
              <a:rPr lang="en-US" dirty="0"/>
              <a:t>is the frequency of heterozygous rabbits?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0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Moths Example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2" y="1969996"/>
            <a:ext cx="7772868" cy="357650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 a population of peppered moths, </a:t>
            </a:r>
            <a:r>
              <a:rPr lang="en-US" dirty="0" smtClean="0"/>
              <a:t>30% </a:t>
            </a:r>
            <a:r>
              <a:rPr lang="en-US" dirty="0"/>
              <a:t>of the population shows the recessive phenotype of white.  </a:t>
            </a:r>
          </a:p>
          <a:p>
            <a:pPr lvl="0"/>
            <a:r>
              <a:rPr lang="en-US" dirty="0"/>
              <a:t>Which of the </a:t>
            </a:r>
            <a:r>
              <a:rPr lang="en-US" u="sng" dirty="0"/>
              <a:t>variables</a:t>
            </a:r>
            <a:r>
              <a:rPr lang="en-US" dirty="0"/>
              <a:t> does </a:t>
            </a:r>
            <a:r>
              <a:rPr lang="en-US" dirty="0" smtClean="0"/>
              <a:t>30% </a:t>
            </a:r>
            <a:r>
              <a:rPr lang="en-US" dirty="0"/>
              <a:t>represent?</a:t>
            </a:r>
          </a:p>
          <a:p>
            <a:pPr lvl="0"/>
            <a:r>
              <a:rPr lang="en-US" dirty="0"/>
              <a:t>Given this information, what is the frequency of recessive alleles in the population (q)?</a:t>
            </a:r>
          </a:p>
          <a:p>
            <a:pPr lvl="0"/>
            <a:r>
              <a:rPr lang="en-US" dirty="0"/>
              <a:t>What is the value of p? How do you know? </a:t>
            </a:r>
          </a:p>
          <a:p>
            <a:pPr lvl="0"/>
            <a:r>
              <a:rPr lang="en-US" dirty="0"/>
              <a:t>If this population had 1000 moths.  How many moths would be Homozygous dominant?  Heterozygous?  Homozygous recessive?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05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 protein example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dirty="0"/>
              <a:t>In the US, </a:t>
            </a:r>
            <a:r>
              <a:rPr lang="en-US" dirty="0" smtClean="0"/>
              <a:t>27% </a:t>
            </a:r>
            <a:r>
              <a:rPr lang="en-US" dirty="0"/>
              <a:t>of the population has Rh negative blood, which is recessive.  If the student population of </a:t>
            </a:r>
            <a:r>
              <a:rPr lang="en-US" dirty="0" err="1" smtClean="0"/>
              <a:t>glencoe</a:t>
            </a:r>
            <a:r>
              <a:rPr lang="en-US" dirty="0" smtClean="0"/>
              <a:t> </a:t>
            </a:r>
            <a:r>
              <a:rPr lang="en-US" dirty="0"/>
              <a:t>High School was 2,000, how many students would you expect for each of the three possible genotypes?  Find q first.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07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10835</TotalTime>
  <Words>747</Words>
  <Application>Microsoft Office PowerPoint</Application>
  <PresentationFormat>On-screen Show (4:3)</PresentationFormat>
  <Paragraphs>98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Tw Cen MT</vt:lpstr>
      <vt:lpstr>Wingdings</vt:lpstr>
      <vt:lpstr>Droplet</vt:lpstr>
      <vt:lpstr>Monday April 18th, 2016 </vt:lpstr>
      <vt:lpstr>Population Genetics  </vt:lpstr>
      <vt:lpstr>Allele Frequency how often that allele form appears in a population (as a decimal) </vt:lpstr>
      <vt:lpstr>Hardy-Weinberg equilibrium Allele Frequency in non-changing populations </vt:lpstr>
      <vt:lpstr>p + q = 1</vt:lpstr>
      <vt:lpstr>P2 + 2pq + q2 = 1</vt:lpstr>
      <vt:lpstr>Examples- yes, you should have these in your notes  </vt:lpstr>
      <vt:lpstr>Moths Example </vt:lpstr>
      <vt:lpstr>Rh protein example </vt:lpstr>
      <vt:lpstr>Friday April 22, 2016 </vt:lpstr>
      <vt:lpstr>Evolution: Change of allele frequency in a population over time </vt:lpstr>
      <vt:lpstr>1. Small population size = genetic drift </vt:lpstr>
      <vt:lpstr>Bottleneck Effect   </vt:lpstr>
      <vt:lpstr>Founder Effect </vt:lpstr>
      <vt:lpstr>Speciation  </vt:lpstr>
      <vt:lpstr>Allopatric Speciation </vt:lpstr>
      <vt:lpstr>Sympatric speciation </vt:lpstr>
      <vt:lpstr>2. non-random mating </vt:lpstr>
      <vt:lpstr>3. Mutations occurs: Importance of genetic diversity for populations survival </vt:lpstr>
      <vt:lpstr>4. Migration occurs </vt:lpstr>
      <vt:lpstr>5. Natural selection occurs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Population Genetics  </dc:title>
  <dc:creator>Patty Heintz</dc:creator>
  <cp:lastModifiedBy>Patty Heintz</cp:lastModifiedBy>
  <cp:revision>69</cp:revision>
  <dcterms:created xsi:type="dcterms:W3CDTF">2016-04-14T19:51:25Z</dcterms:created>
  <dcterms:modified xsi:type="dcterms:W3CDTF">2016-04-22T20:27:30Z</dcterms:modified>
</cp:coreProperties>
</file>