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1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71" r:id="rId13"/>
    <p:sldId id="273" r:id="rId14"/>
    <p:sldId id="275" r:id="rId15"/>
    <p:sldId id="276" r:id="rId16"/>
    <p:sldId id="277" r:id="rId17"/>
    <p:sldId id="278" r:id="rId18"/>
    <p:sldId id="280" r:id="rId19"/>
    <p:sldId id="282" r:id="rId20"/>
    <p:sldId id="286" r:id="rId21"/>
    <p:sldId id="283" r:id="rId22"/>
    <p:sldId id="287" r:id="rId23"/>
    <p:sldId id="284" r:id="rId24"/>
    <p:sldId id="274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7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AA87A-3580-1A4F-B37B-6907A2358482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F9EED-9767-9C4D-BFCA-4EBACEC9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D51AAF-522E-C848-B075-63A57D1047D7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98A2F5-DB5A-0541-9D91-78A41CD16B09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20FF02-396D-CC48-B97B-C9B7806F336A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812AB9-D641-AA42-BB92-D02B9BD2F2F3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1C889A-53CF-464E-9DF7-9A7481BE1E84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A6750C-960C-AF42-B1AB-B4B0E28FB3D1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74D3D9-F89F-454E-A1FF-DAC499C3988D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62AC17-F7B5-8D40-BA42-51C2BEC68DC3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7CC0CB-63A3-FC44-B482-E79FE6C1602C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3B291C-0988-FF46-9827-84C897C225B6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E42316-CBF1-C04E-B160-0AB0F61A847D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8AD8D6-E8F9-164D-AE74-E8EF71C1E1D2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7E4117-2882-2044-BD01-6435779157B0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DECB60-227A-1A45-9AD8-A9164E8A76C9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68348F-F877-CE4E-8272-4FECD41407E8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2BAE5E-1035-0F49-9727-9DC72CC67FF3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708D59-8D2F-A242-B645-98C1E2861577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FE9717-6E06-D04D-84D4-F95DA4B7B8B2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468741-B916-FC44-89F4-86499861CD7E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959C9D-904F-BE4B-8E7B-0D59E413DDF4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FB057E-7A3D-6848-AE50-A1AEE23FC16B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4C3B-12BB-4EC8-A596-2037BFBCFD5E}" type="datetime1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FD7C-5133-4F31-B8DD-48811D9CC4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705E-7F4E-1C4C-976A-840AB19B9689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EE1D-172C-0D4C-B2E3-74F2BB5E86C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705E-7F4E-1C4C-976A-840AB19B9689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EE1D-172C-0D4C-B2E3-74F2BB5E8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705E-7F4E-1C4C-976A-840AB19B9689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EE1D-172C-0D4C-B2E3-74F2BB5E8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705E-7F4E-1C4C-976A-840AB19B9689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EE1D-172C-0D4C-B2E3-74F2BB5E86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705E-7F4E-1C4C-976A-840AB19B9689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EE1D-172C-0D4C-B2E3-74F2BB5E86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705E-7F4E-1C4C-976A-840AB19B9689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EE1D-172C-0D4C-B2E3-74F2BB5E8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705E-7F4E-1C4C-976A-840AB19B9689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EE1D-172C-0D4C-B2E3-74F2BB5E86C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978FA-94B4-2B44-A8CF-029BD2382F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AB16D-46B5-C34B-B4E7-DDD071217A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705E-7F4E-1C4C-976A-840AB19B9689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EE1D-172C-0D4C-B2E3-74F2BB5E8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E28-5FDF-419C-905B-828A8064828E}" type="datetime1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D2D-5A5F-45B1-82F9-83DDE5E26DCD}" type="datetime1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FD7C-5133-4F31-B8DD-48811D9CC4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705E-7F4E-1C4C-976A-840AB19B9689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EE1D-172C-0D4C-B2E3-74F2BB5E86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705E-7F4E-1C4C-976A-840AB19B9689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EE1D-172C-0D4C-B2E3-74F2BB5E8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705E-7F4E-1C4C-976A-840AB19B9689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EE1D-172C-0D4C-B2E3-74F2BB5E8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705E-7F4E-1C4C-976A-840AB19B9689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EE1D-172C-0D4C-B2E3-74F2BB5E8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705E-7F4E-1C4C-976A-840AB19B9689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EE1D-172C-0D4C-B2E3-74F2BB5E86C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F18705E-7F4E-1C4C-976A-840AB19B9689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1AB3EE1D-172C-0D4C-B2E3-74F2BB5E86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  <p:sldLayoutId id="2147483976" r:id="rId15"/>
    <p:sldLayoutId id="2147483977" r:id="rId16"/>
    <p:sldLayoutId id="2147483978" r:id="rId17"/>
    <p:sldLayoutId id="2147483979" r:id="rId18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nalc.org/resources/3d/TranslationBasic_withFX0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It’s All About Proteins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81605" y="2140882"/>
            <a:ext cx="6552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Proteins make the world go round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81" y="2787213"/>
            <a:ext cx="3970704" cy="3665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166" y="2787213"/>
            <a:ext cx="4325693" cy="3244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b="1" dirty="0" smtClean="0">
                <a:solidFill>
                  <a:srgbClr val="FFFFFF"/>
                </a:solidFill>
              </a:rPr>
              <a:t>TRANSCRIPTION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DNA is copied into a complementary strand of mRNA. 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dirty="0"/>
              <a:t>WHY? </a:t>
            </a:r>
          </a:p>
          <a:p>
            <a:pPr eaLnBrk="1" hangingPunct="1"/>
            <a:r>
              <a:rPr lang="en-US" dirty="0"/>
              <a:t>DNA cannot leave the nucleus. Proteins are made in the cytoplasm.  mRNA serves as a “messenger” and carries the protein building </a:t>
            </a:r>
            <a:r>
              <a:rPr lang="en-US" dirty="0" smtClean="0"/>
              <a:t>instructions </a:t>
            </a:r>
            <a:r>
              <a:rPr lang="en-US" i="1" u="sng" dirty="0" smtClean="0"/>
              <a:t>from</a:t>
            </a:r>
            <a:r>
              <a:rPr lang="en-US" u="sng" dirty="0" smtClean="0"/>
              <a:t> the DNA in the nucleus </a:t>
            </a:r>
            <a:r>
              <a:rPr lang="en-US" i="1" u="sng" dirty="0"/>
              <a:t>to</a:t>
            </a:r>
            <a:r>
              <a:rPr lang="en-US" u="sng" dirty="0"/>
              <a:t> the </a:t>
            </a:r>
            <a:r>
              <a:rPr lang="en-US" u="sng" dirty="0" err="1"/>
              <a:t>ribosomes</a:t>
            </a:r>
            <a:r>
              <a:rPr lang="en-US" u="sng" dirty="0"/>
              <a:t> in the cytoplasm.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3200" b="1" dirty="0">
                <a:solidFill>
                  <a:srgbClr val="FFFFFF"/>
                </a:solidFill>
              </a:rPr>
              <a:t>HOW TRANSCRIPTION </a:t>
            </a:r>
            <a:r>
              <a:rPr lang="en-US" sz="3200" b="1" dirty="0" smtClean="0">
                <a:solidFill>
                  <a:srgbClr val="FFFFFF"/>
                </a:solidFill>
              </a:rPr>
              <a:t>OCCURS</a:t>
            </a:r>
          </a:p>
          <a:p>
            <a:pPr eaLnBrk="1" hangingPunct="1">
              <a:buFontTx/>
              <a:buNone/>
            </a:pPr>
            <a:endParaRPr lang="en-US" sz="3200" b="1" dirty="0" smtClean="0">
              <a:solidFill>
                <a:srgbClr val="FFFFFF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RNA </a:t>
            </a:r>
            <a:r>
              <a:rPr lang="en-US" dirty="0">
                <a:solidFill>
                  <a:schemeClr val="accent2"/>
                </a:solidFill>
              </a:rPr>
              <a:t>polymerase untwists and unzips a section</a:t>
            </a:r>
            <a:r>
              <a:rPr lang="en-US" dirty="0" smtClean="0">
                <a:solidFill>
                  <a:schemeClr val="accent2"/>
                </a:solidFill>
              </a:rPr>
              <a:t> of DNA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RNA polymerase pairs free RNA nucleotides to the exposed bases</a:t>
            </a:r>
          </a:p>
          <a:p>
            <a:pPr lvl="1"/>
            <a:r>
              <a:rPr lang="en-US" dirty="0" err="1" smtClean="0">
                <a:solidFill>
                  <a:schemeClr val="accent2"/>
                </a:solidFill>
              </a:rPr>
              <a:t>Uracil</a:t>
            </a:r>
            <a:r>
              <a:rPr lang="en-US" dirty="0" smtClean="0">
                <a:solidFill>
                  <a:schemeClr val="accent2"/>
                </a:solidFill>
              </a:rPr>
              <a:t> instead of thymine!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Only 1 strand of DNA serves as a template, the other “hangs out”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The new </a:t>
            </a:r>
            <a:r>
              <a:rPr lang="en-US" b="1" u="sng" dirty="0" smtClean="0">
                <a:solidFill>
                  <a:schemeClr val="accent2"/>
                </a:solidFill>
              </a:rPr>
              <a:t>mRNA</a:t>
            </a:r>
            <a:r>
              <a:rPr lang="en-US" dirty="0" smtClean="0">
                <a:solidFill>
                  <a:schemeClr val="accent2"/>
                </a:solidFill>
              </a:rPr>
              <a:t> separates from template DNA and DNA zips back up.</a:t>
            </a:r>
          </a:p>
          <a:p>
            <a:pPr marL="457200" indent="-457200" eaLnBrk="1" hangingPunct="1">
              <a:buFontTx/>
              <a:buAutoNum type="arabicPeriod"/>
            </a:pP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5" descr="transcriptio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0320" y="1788755"/>
            <a:ext cx="5029200" cy="401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5921" y="249872"/>
            <a:ext cx="718184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RESULT OF TRANSCRIPTION: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An mRNA strand leaves the nucleus and goes to a ribosome.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1"/>
            <a:ext cx="8229600" cy="2875549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3200" b="1" dirty="0">
                <a:solidFill>
                  <a:schemeClr val="bg1"/>
                </a:solidFill>
              </a:rPr>
              <a:t>TRANSCRIPTION </a:t>
            </a:r>
            <a:r>
              <a:rPr lang="en-US" sz="3200" b="1" dirty="0" smtClean="0">
                <a:solidFill>
                  <a:schemeClr val="bg1"/>
                </a:solidFill>
              </a:rPr>
              <a:t>EXAMPLE</a:t>
            </a:r>
          </a:p>
          <a:p>
            <a:pPr eaLnBrk="1" hangingPunct="1">
              <a:buFontTx/>
              <a:buNone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/>
              <a:t>Let’s transcribe </a:t>
            </a:r>
            <a:r>
              <a:rPr lang="en-US" dirty="0"/>
              <a:t>the following DNA Sequence in </a:t>
            </a:r>
            <a:r>
              <a:rPr lang="en-US" dirty="0" smtClean="0"/>
              <a:t>mRNA</a:t>
            </a:r>
          </a:p>
          <a:p>
            <a:pPr eaLnBrk="1" hangingPunct="1">
              <a:buFontTx/>
              <a:buNone/>
            </a:pPr>
            <a:r>
              <a:rPr lang="en-US" dirty="0"/>
              <a:t>TAC   CGG  ATC  CTA  GGA  TCA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485150"/>
            <a:ext cx="41865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AUG  GCC  UAG  GAU  CCU  AGU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182172"/>
            <a:ext cx="451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Now you try it with your neighbor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820264"/>
            <a:ext cx="3634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AGA CCT GCT GCT GGA TCA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377897"/>
            <a:ext cx="4186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UCU GGA CGA CGA CCU AGU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  <p:bldP spid="5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5" descr="17x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1349" y="72450"/>
            <a:ext cx="6003327" cy="678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617232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b="1" dirty="0">
                <a:solidFill>
                  <a:srgbClr val="FFFFFF"/>
                </a:solidFill>
              </a:rPr>
              <a:t>GENETIC </a:t>
            </a:r>
            <a:r>
              <a:rPr lang="en-US" sz="3200" b="1" dirty="0" smtClean="0">
                <a:solidFill>
                  <a:srgbClr val="FFFFFF"/>
                </a:solidFill>
              </a:rPr>
              <a:t>CODE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200" b="1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The “language” that </a:t>
            </a:r>
            <a:r>
              <a:rPr lang="en-US" dirty="0">
                <a:solidFill>
                  <a:schemeClr val="accent2"/>
                </a:solidFill>
              </a:rPr>
              <a:t>translates the sequence of nitrogen bases in DNA (mRNA) into the amino acids of a protein.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/>
              <a:t>Codon</a:t>
            </a:r>
            <a:r>
              <a:rPr lang="en-US" dirty="0"/>
              <a:t> = </a:t>
            </a:r>
            <a:r>
              <a:rPr lang="en-US" dirty="0">
                <a:solidFill>
                  <a:schemeClr val="accent2"/>
                </a:solidFill>
              </a:rPr>
              <a:t>three nucleotides on DNA or </a:t>
            </a:r>
            <a:r>
              <a:rPr lang="en-US" dirty="0" smtClean="0">
                <a:solidFill>
                  <a:schemeClr val="accent2"/>
                </a:solidFill>
              </a:rPr>
              <a:t>mRNA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Example: GCT or UAG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One </a:t>
            </a:r>
            <a:r>
              <a:rPr lang="en-US" dirty="0" err="1"/>
              <a:t>codon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>
                <a:solidFill>
                  <a:schemeClr val="accent2"/>
                </a:solidFill>
              </a:rPr>
              <a:t>one amino acid</a:t>
            </a:r>
            <a:endParaRPr lang="en-US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Multiple </a:t>
            </a:r>
            <a:r>
              <a:rPr lang="en-US" dirty="0" err="1" smtClean="0"/>
              <a:t>codons</a:t>
            </a:r>
            <a:r>
              <a:rPr lang="en-US" dirty="0" smtClean="0"/>
              <a:t> may </a:t>
            </a:r>
            <a:r>
              <a:rPr lang="en-US" dirty="0" smtClean="0">
                <a:solidFill>
                  <a:schemeClr val="accent2"/>
                </a:solidFill>
              </a:rPr>
              <a:t>code </a:t>
            </a:r>
            <a:r>
              <a:rPr lang="en-US" dirty="0">
                <a:solidFill>
                  <a:schemeClr val="accent2"/>
                </a:solidFill>
              </a:rPr>
              <a:t>for the same amino </a:t>
            </a:r>
            <a:r>
              <a:rPr lang="en-US" dirty="0" smtClean="0">
                <a:solidFill>
                  <a:schemeClr val="accent2"/>
                </a:solidFill>
              </a:rPr>
              <a:t>acid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Amino acids join to make a protein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The genetic code is </a:t>
            </a:r>
            <a:r>
              <a:rPr lang="en-US" dirty="0">
                <a:solidFill>
                  <a:schemeClr val="accent2"/>
                </a:solidFill>
              </a:rPr>
              <a:t>universal to all organisms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5" descr="cod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5100" y="304800"/>
            <a:ext cx="392588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7" descr="SCI_Amino_Acid_CIRC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735950" y="-15490"/>
            <a:ext cx="5353538" cy="5391417"/>
          </a:xfrm>
          <a:noFill/>
        </p:spPr>
      </p:pic>
      <p:sp>
        <p:nvSpPr>
          <p:cNvPr id="614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922837"/>
            <a:ext cx="7848600" cy="1935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/>
              <a:t>DNA:     TAC  CTT  GTG  CAT  GGG  ATC</a:t>
            </a:r>
          </a:p>
          <a:p>
            <a:pPr eaLnBrk="1" hangingPunct="1">
              <a:buFontTx/>
              <a:buNone/>
            </a:pPr>
            <a:r>
              <a:rPr lang="en-US" sz="2800" dirty="0"/>
              <a:t>mRNA   AUG  GAA CAC  GUA  CCC  UAG</a:t>
            </a: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Amino acid </a:t>
            </a:r>
            <a:r>
              <a:rPr lang="en-US" sz="2800" dirty="0" smtClean="0"/>
              <a:t>MET  </a:t>
            </a:r>
            <a:r>
              <a:rPr lang="en-US" sz="2800" dirty="0"/>
              <a:t>G.A   HIS   VAL   PRO  STOP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426224" y="381000"/>
            <a:ext cx="8229600" cy="5745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TRANSLATION</a:t>
            </a:r>
          </a:p>
          <a:p>
            <a:pPr eaLnBrk="1" hangingPunct="1">
              <a:buFontTx/>
              <a:buNone/>
            </a:pP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Instructions in </a:t>
            </a:r>
            <a:r>
              <a:rPr lang="en-US" dirty="0">
                <a:solidFill>
                  <a:schemeClr val="accent2"/>
                </a:solidFill>
              </a:rPr>
              <a:t>mRNA </a:t>
            </a:r>
            <a:r>
              <a:rPr lang="en-US" dirty="0">
                <a:solidFill>
                  <a:schemeClr val="tx1"/>
                </a:solidFill>
              </a:rPr>
              <a:t>are used to build a </a:t>
            </a:r>
            <a:r>
              <a:rPr lang="en-US" dirty="0" smtClean="0">
                <a:solidFill>
                  <a:schemeClr val="tx1"/>
                </a:solidFill>
              </a:rPr>
              <a:t>protein</a:t>
            </a:r>
          </a:p>
          <a:p>
            <a:r>
              <a:rPr lang="en-US" dirty="0" smtClean="0"/>
              <a:t>Occurs on </a:t>
            </a:r>
            <a:r>
              <a:rPr lang="en-US" dirty="0" smtClean="0">
                <a:solidFill>
                  <a:schemeClr val="accent2"/>
                </a:solidFill>
              </a:rPr>
              <a:t>ribosome (in the cytoplasm)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b="1" dirty="0">
                <a:solidFill>
                  <a:schemeClr val="bg1"/>
                </a:solidFill>
              </a:rPr>
              <a:t>PROCESS OF </a:t>
            </a:r>
            <a:r>
              <a:rPr lang="en-US" sz="3200" b="1" dirty="0" smtClean="0">
                <a:solidFill>
                  <a:schemeClr val="bg1"/>
                </a:solidFill>
              </a:rPr>
              <a:t>TRANSLATION</a:t>
            </a:r>
          </a:p>
          <a:p>
            <a:pPr eaLnBrk="1" hangingPunct="1">
              <a:buFontTx/>
              <a:buNone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dirty="0"/>
              <a:t>1.  mRNA </a:t>
            </a:r>
            <a:r>
              <a:rPr lang="en-US" dirty="0">
                <a:solidFill>
                  <a:schemeClr val="accent2"/>
                </a:solidFill>
              </a:rPr>
              <a:t>binds to the ribosome.</a:t>
            </a:r>
          </a:p>
          <a:p>
            <a:pPr eaLnBrk="1" hangingPunct="1">
              <a:buFontTx/>
              <a:buNone/>
            </a:pPr>
            <a:r>
              <a:rPr lang="en-US" dirty="0"/>
              <a:t>2.  Ribosome searches for </a:t>
            </a:r>
            <a:r>
              <a:rPr lang="en-US" dirty="0">
                <a:solidFill>
                  <a:schemeClr val="accent2"/>
                </a:solidFill>
              </a:rPr>
              <a:t>start </a:t>
            </a:r>
            <a:r>
              <a:rPr lang="en-US" dirty="0" err="1">
                <a:solidFill>
                  <a:schemeClr val="accent2"/>
                </a:solidFill>
              </a:rPr>
              <a:t>codon</a:t>
            </a:r>
            <a:r>
              <a:rPr lang="en-US" dirty="0">
                <a:solidFill>
                  <a:schemeClr val="accent2"/>
                </a:solidFill>
              </a:rPr>
              <a:t> (AUG)</a:t>
            </a:r>
          </a:p>
          <a:p>
            <a:pPr eaLnBrk="1" hangingPunct="1">
              <a:buFontTx/>
              <a:buNone/>
            </a:pPr>
            <a:r>
              <a:rPr lang="en-US" dirty="0"/>
              <a:t>3.  </a:t>
            </a:r>
            <a:r>
              <a:rPr lang="en-US" dirty="0" err="1"/>
              <a:t>tRNA</a:t>
            </a:r>
            <a:r>
              <a:rPr lang="en-US" dirty="0"/>
              <a:t> brings </a:t>
            </a:r>
            <a:r>
              <a:rPr lang="en-US" dirty="0">
                <a:solidFill>
                  <a:schemeClr val="accent2"/>
                </a:solidFill>
              </a:rPr>
              <a:t>correct amino acid (</a:t>
            </a:r>
            <a:r>
              <a:rPr lang="en-US" dirty="0" err="1">
                <a:solidFill>
                  <a:schemeClr val="accent2"/>
                </a:solidFill>
              </a:rPr>
              <a:t>methionine</a:t>
            </a:r>
            <a:r>
              <a:rPr lang="en-US" dirty="0">
                <a:solidFill>
                  <a:schemeClr val="accent2"/>
                </a:solidFill>
              </a:rPr>
              <a:t>) to the ribosome.</a:t>
            </a:r>
          </a:p>
          <a:p>
            <a:pPr eaLnBrk="1" hangingPunct="1"/>
            <a:r>
              <a:rPr lang="en-US" dirty="0"/>
              <a:t>Each </a:t>
            </a:r>
            <a:r>
              <a:rPr lang="en-US" dirty="0" err="1"/>
              <a:t>tRNA</a:t>
            </a:r>
            <a:r>
              <a:rPr lang="en-US" dirty="0"/>
              <a:t> carries </a:t>
            </a:r>
            <a:r>
              <a:rPr lang="en-US" dirty="0">
                <a:solidFill>
                  <a:schemeClr val="accent2"/>
                </a:solidFill>
              </a:rPr>
              <a:t>one type of amino acid</a:t>
            </a:r>
            <a:r>
              <a:rPr lang="en-US" dirty="0"/>
              <a:t>.  </a:t>
            </a:r>
          </a:p>
          <a:p>
            <a:pPr eaLnBrk="1" hangingPunct="1"/>
            <a:r>
              <a:rPr lang="en-US" dirty="0"/>
              <a:t>The </a:t>
            </a:r>
            <a:r>
              <a:rPr lang="en-US" dirty="0" err="1"/>
              <a:t>anticodon</a:t>
            </a:r>
            <a:r>
              <a:rPr lang="en-US" dirty="0"/>
              <a:t> (three nitrogen bases on </a:t>
            </a:r>
            <a:r>
              <a:rPr lang="en-US" dirty="0" err="1"/>
              <a:t>tRNA</a:t>
            </a:r>
            <a:r>
              <a:rPr lang="en-US" dirty="0"/>
              <a:t>) </a:t>
            </a:r>
            <a:r>
              <a:rPr lang="en-US" dirty="0">
                <a:solidFill>
                  <a:schemeClr val="accent2"/>
                </a:solidFill>
              </a:rPr>
              <a:t>must complement </a:t>
            </a:r>
            <a:r>
              <a:rPr lang="en-US" dirty="0" err="1">
                <a:solidFill>
                  <a:schemeClr val="accent2"/>
                </a:solidFill>
              </a:rPr>
              <a:t>codon</a:t>
            </a:r>
            <a:r>
              <a:rPr lang="en-US" dirty="0">
                <a:solidFill>
                  <a:schemeClr val="accent2"/>
                </a:solidFill>
              </a:rPr>
              <a:t> for amino acid to be added to protein chain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5" descr="chromosomesgen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896938"/>
            <a:ext cx="5410200" cy="405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Good Picture</a:t>
            </a:r>
            <a:endParaRPr lang="en-US" dirty="0"/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253" y="1922768"/>
            <a:ext cx="6916143" cy="4419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PROCESS OF TRANSLATION</a:t>
            </a:r>
          </a:p>
          <a:p>
            <a:pPr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4</a:t>
            </a:r>
            <a:r>
              <a:rPr lang="en-US" dirty="0"/>
              <a:t>. ribosome </a:t>
            </a:r>
            <a:r>
              <a:rPr lang="en-US" dirty="0">
                <a:solidFill>
                  <a:schemeClr val="accent2"/>
                </a:solidFill>
              </a:rPr>
              <a:t>reads next </a:t>
            </a:r>
            <a:r>
              <a:rPr lang="en-US" dirty="0" err="1">
                <a:solidFill>
                  <a:schemeClr val="accent2"/>
                </a:solidFill>
              </a:rPr>
              <a:t>codon</a:t>
            </a:r>
            <a:endParaRPr lang="en-US" dirty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dirty="0"/>
              <a:t>5. </a:t>
            </a:r>
            <a:r>
              <a:rPr lang="en-US" dirty="0" err="1"/>
              <a:t>tRNA’s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continue lining up amino acids according to </a:t>
            </a:r>
            <a:r>
              <a:rPr lang="en-US" dirty="0" err="1">
                <a:solidFill>
                  <a:schemeClr val="accent2"/>
                </a:solidFill>
              </a:rPr>
              <a:t>codons</a:t>
            </a:r>
            <a:endParaRPr lang="en-US" dirty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dirty="0"/>
              <a:t>6. peptide bonds </a:t>
            </a:r>
            <a:r>
              <a:rPr lang="en-US" dirty="0">
                <a:solidFill>
                  <a:schemeClr val="accent2"/>
                </a:solidFill>
              </a:rPr>
              <a:t>link amino acids together</a:t>
            </a:r>
          </a:p>
          <a:p>
            <a:pPr eaLnBrk="1" hangingPunct="1">
              <a:buFontTx/>
              <a:buNone/>
            </a:pPr>
            <a:r>
              <a:rPr lang="en-US" dirty="0"/>
              <a:t>7. ribosome reaches STOP </a:t>
            </a:r>
            <a:r>
              <a:rPr lang="en-US" dirty="0" err="1"/>
              <a:t>codon</a:t>
            </a:r>
            <a:endParaRPr lang="en-US" dirty="0"/>
          </a:p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Amino acid chain is released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Good Picture</a:t>
            </a:r>
            <a:endParaRPr lang="en-US" dirty="0"/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253" y="1922768"/>
            <a:ext cx="6916143" cy="4419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b="1" dirty="0">
                <a:solidFill>
                  <a:srgbClr val="FFFFFF"/>
                </a:solidFill>
              </a:rPr>
              <a:t>RESULT OF </a:t>
            </a:r>
            <a:r>
              <a:rPr lang="en-US" sz="3200" b="1" dirty="0" smtClean="0">
                <a:solidFill>
                  <a:srgbClr val="FFFFFF"/>
                </a:solidFill>
              </a:rPr>
              <a:t>TRANSLATION</a:t>
            </a:r>
          </a:p>
          <a:p>
            <a:pPr eaLnBrk="1" hangingPunct="1">
              <a:buFontTx/>
              <a:buNone/>
            </a:pPr>
            <a:endParaRPr lang="en-US" sz="3200" b="1" dirty="0" smtClean="0">
              <a:solidFill>
                <a:srgbClr val="FFFFFF"/>
              </a:solidFill>
            </a:endParaRPr>
          </a:p>
          <a:p>
            <a:pPr eaLnBrk="1" hangingPunct="1">
              <a:buFontTx/>
              <a:buNone/>
            </a:pPr>
            <a:r>
              <a:rPr lang="en-US" sz="4000" dirty="0">
                <a:solidFill>
                  <a:schemeClr val="accent2"/>
                </a:solidFill>
              </a:rPr>
              <a:t>A </a:t>
            </a:r>
            <a:r>
              <a:rPr lang="en-US" sz="4000" dirty="0" smtClean="0">
                <a:solidFill>
                  <a:schemeClr val="accent2"/>
                </a:solidFill>
              </a:rPr>
              <a:t>Protein!</a:t>
            </a:r>
            <a:endParaRPr lang="en-US" sz="4000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http://upload.wikimedia.org/wikipedia/commons/thumb/a/a6/Protein-structure.png/300px-Protein-stru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1277" y="1786550"/>
            <a:ext cx="3719889" cy="5071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b="1" dirty="0" smtClean="0">
                <a:solidFill>
                  <a:srgbClr val="FFFFFF"/>
                </a:solidFill>
              </a:rPr>
              <a:t>PROTEINS</a:t>
            </a:r>
          </a:p>
          <a:p>
            <a:pPr eaLnBrk="1" hangingPunct="1">
              <a:buFontTx/>
              <a:buNone/>
            </a:pPr>
            <a:endParaRPr lang="en-US" sz="3200" b="1" dirty="0" smtClean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Structural and functional components of organisms.</a:t>
            </a:r>
          </a:p>
          <a:p>
            <a:pPr eaLnBrk="1" hangingPunct="1"/>
            <a:r>
              <a:rPr lang="en-US" dirty="0"/>
              <a:t>Composed of </a:t>
            </a:r>
            <a:r>
              <a:rPr lang="en-US" dirty="0">
                <a:solidFill>
                  <a:schemeClr val="accent2"/>
                </a:solidFill>
              </a:rPr>
              <a:t>amino acids</a:t>
            </a:r>
          </a:p>
          <a:p>
            <a:pPr eaLnBrk="1" hangingPunct="1"/>
            <a:r>
              <a:rPr lang="en-US" dirty="0"/>
              <a:t>order of nucleotides in DNA </a:t>
            </a:r>
            <a:r>
              <a:rPr lang="en-US" dirty="0">
                <a:solidFill>
                  <a:schemeClr val="accent2"/>
                </a:solidFill>
              </a:rPr>
              <a:t>determines order of amino acids in a protein</a:t>
            </a:r>
          </a:p>
          <a:p>
            <a:pPr eaLnBrk="1" hangingPunct="1"/>
            <a:r>
              <a:rPr lang="en-US" dirty="0"/>
              <a:t>One gene </a:t>
            </a:r>
            <a:r>
              <a:rPr lang="en-US" dirty="0">
                <a:solidFill>
                  <a:schemeClr val="accent2"/>
                </a:solidFill>
              </a:rPr>
              <a:t>codes for one protein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Synthesis 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Transcription: http://www.dnalc.org/resources/3d/12-transcription-basic.html</a:t>
            </a:r>
          </a:p>
          <a:p>
            <a:r>
              <a:rPr lang="en-US" dirty="0" err="1" smtClean="0">
                <a:hlinkClick r:id="rId2"/>
              </a:rPr>
              <a:t>Tranlsation</a:t>
            </a:r>
            <a:r>
              <a:rPr lang="en-US" dirty="0" smtClean="0">
                <a:hlinkClick r:id="rId2"/>
              </a:rPr>
              <a:t>: http://www.dnalc.org/resources/3d/TranslationBasic_withFX0.html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28720"/>
            <a:ext cx="8229600" cy="5821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b="1" dirty="0">
                <a:solidFill>
                  <a:srgbClr val="FFFFFF"/>
                </a:solidFill>
              </a:rPr>
              <a:t>STRUCTURE OF DNA</a:t>
            </a:r>
            <a:endParaRPr lang="en-US" sz="3200" dirty="0" smtClean="0">
              <a:solidFill>
                <a:srgbClr val="FFFFFF"/>
              </a:solidFill>
            </a:endParaRP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Consists </a:t>
            </a:r>
            <a:r>
              <a:rPr lang="en-US" dirty="0"/>
              <a:t>of </a:t>
            </a:r>
            <a:r>
              <a:rPr lang="en-US" dirty="0">
                <a:solidFill>
                  <a:schemeClr val="accent2"/>
                </a:solidFill>
              </a:rPr>
              <a:t>two strands of nucleotides that form a twisted ladder (double helix)</a:t>
            </a:r>
          </a:p>
          <a:p>
            <a:pPr eaLnBrk="1" hangingPunct="1"/>
            <a:r>
              <a:rPr lang="en-US" dirty="0"/>
              <a:t>Sugar and phosphate </a:t>
            </a:r>
            <a:r>
              <a:rPr lang="en-US" dirty="0">
                <a:solidFill>
                  <a:schemeClr val="accent2"/>
                </a:solidFill>
              </a:rPr>
              <a:t>alternate along the sides of the ladder (linked by strong covalent bonds)</a:t>
            </a:r>
          </a:p>
          <a:p>
            <a:pPr eaLnBrk="1" hangingPunct="1"/>
            <a:r>
              <a:rPr lang="en-US" dirty="0"/>
              <a:t>Pairs of nitrogen bases </a:t>
            </a:r>
            <a:r>
              <a:rPr lang="en-US" dirty="0">
                <a:solidFill>
                  <a:schemeClr val="accent2"/>
                </a:solidFill>
              </a:rPr>
              <a:t>form the rungs of the ladder (linked by weak hydrogen bonds).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6848375" cy="6400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b="1" dirty="0">
                <a:solidFill>
                  <a:srgbClr val="FFFFFF"/>
                </a:solidFill>
              </a:rPr>
              <a:t>FUNCTION OF DNA</a:t>
            </a:r>
            <a:endParaRPr lang="en-US" sz="3200" dirty="0" smtClean="0">
              <a:solidFill>
                <a:srgbClr val="FFFFFF"/>
              </a:solidFill>
            </a:endParaRP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Genes (sections of DNA) code </a:t>
            </a:r>
            <a:r>
              <a:rPr lang="en-US" dirty="0">
                <a:solidFill>
                  <a:schemeClr val="accent2"/>
                </a:solidFill>
              </a:rPr>
              <a:t>for </a:t>
            </a:r>
            <a:r>
              <a:rPr lang="en-US" b="1" u="sng" dirty="0">
                <a:solidFill>
                  <a:schemeClr val="accent2"/>
                </a:solidFill>
              </a:rPr>
              <a:t>proteins</a:t>
            </a:r>
            <a:r>
              <a:rPr lang="en-US" dirty="0">
                <a:solidFill>
                  <a:schemeClr val="accent2"/>
                </a:solidFill>
              </a:rPr>
              <a:t> (structural proteins, enzymes, and hormones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pPr eaLnBrk="1" hangingPunct="1"/>
            <a:endParaRPr lang="en-US" dirty="0">
              <a:solidFill>
                <a:schemeClr val="accent2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info </a:t>
            </a:r>
            <a:r>
              <a:rPr lang="en-US" dirty="0">
                <a:solidFill>
                  <a:schemeClr val="accent2"/>
                </a:solidFill>
              </a:rPr>
              <a:t>for building proteins </a:t>
            </a:r>
            <a:r>
              <a:rPr lang="en-US" dirty="0" smtClean="0">
                <a:solidFill>
                  <a:schemeClr val="accent2"/>
                </a:solidFill>
              </a:rPr>
              <a:t>is </a:t>
            </a:r>
            <a:r>
              <a:rPr lang="en-US" dirty="0">
                <a:solidFill>
                  <a:schemeClr val="accent2"/>
                </a:solidFill>
              </a:rPr>
              <a:t>in the sequence of nitrogen </a:t>
            </a:r>
            <a:r>
              <a:rPr lang="en-US" dirty="0" smtClean="0">
                <a:solidFill>
                  <a:schemeClr val="accent2"/>
                </a:solidFill>
              </a:rPr>
              <a:t>bases</a:t>
            </a:r>
          </a:p>
          <a:p>
            <a:pPr eaLnBrk="1" hangingPunct="1"/>
            <a:endParaRPr lang="en-US" dirty="0">
              <a:solidFill>
                <a:schemeClr val="accent2"/>
              </a:solidFill>
            </a:endParaRPr>
          </a:p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proteins determine physical and metabolic traits and regulate growth and development.</a:t>
            </a:r>
          </a:p>
        </p:txBody>
      </p:sp>
      <p:pic>
        <p:nvPicPr>
          <p:cNvPr id="3" name="Picture 5" descr="chromosomesgen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4839" y="1908251"/>
            <a:ext cx="2131902" cy="159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5" descr="DNA%20to%20protein"/>
          <p:cNvPicPr>
            <a:picLocks noChangeAspect="1" noChangeArrowheads="1"/>
          </p:cNvPicPr>
          <p:nvPr/>
        </p:nvPicPr>
        <p:blipFill>
          <a:blip r:embed="rId3">
            <a:lum bright="-18000" contrast="36000"/>
          </a:blip>
          <a:srcRect/>
          <a:stretch>
            <a:fillRect/>
          </a:stretch>
        </p:blipFill>
        <p:spPr bwMode="auto">
          <a:xfrm>
            <a:off x="533400" y="11430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43499"/>
            <a:ext cx="8229600" cy="56689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3459" dirty="0">
                <a:solidFill>
                  <a:srgbClr val="FFFFFF"/>
                </a:solidFill>
              </a:rPr>
              <a:t>RNA (RIBONUCLEIC ACID</a:t>
            </a:r>
            <a:r>
              <a:rPr lang="en-US" sz="3459" dirty="0" smtClean="0">
                <a:solidFill>
                  <a:srgbClr val="FFFFFF"/>
                </a:solidFill>
              </a:rPr>
              <a:t>)</a:t>
            </a:r>
          </a:p>
          <a:p>
            <a:pPr eaLnBrk="1" hangingPunct="1">
              <a:buFontTx/>
              <a:buNone/>
            </a:pPr>
            <a:endParaRPr lang="en-US" sz="3600" b="1" dirty="0" smtClean="0"/>
          </a:p>
          <a:p>
            <a:r>
              <a:rPr lang="en-US" sz="2595" dirty="0">
                <a:solidFill>
                  <a:schemeClr val="accent2"/>
                </a:solidFill>
              </a:rPr>
              <a:t>Nucleic acid involved in the </a:t>
            </a:r>
            <a:r>
              <a:rPr lang="en-US" sz="2595" dirty="0" smtClean="0">
                <a:solidFill>
                  <a:schemeClr val="accent2"/>
                </a:solidFill>
              </a:rPr>
              <a:t>synthesis (building)  </a:t>
            </a:r>
            <a:r>
              <a:rPr lang="en-US" sz="2595" dirty="0">
                <a:solidFill>
                  <a:schemeClr val="accent2"/>
                </a:solidFill>
              </a:rPr>
              <a:t>of </a:t>
            </a:r>
            <a:r>
              <a:rPr lang="en-US" sz="2595" dirty="0" smtClean="0">
                <a:solidFill>
                  <a:schemeClr val="accent2"/>
                </a:solidFill>
              </a:rPr>
              <a:t>proteins</a:t>
            </a:r>
          </a:p>
          <a:p>
            <a:r>
              <a:rPr lang="en-US" sz="2595" dirty="0" smtClean="0">
                <a:solidFill>
                  <a:schemeClr val="accent2"/>
                </a:solidFill>
              </a:rPr>
              <a:t>Composed of nucleotides, but </a:t>
            </a:r>
            <a:r>
              <a:rPr lang="en-US" sz="2595" b="1" u="sng" dirty="0" smtClean="0">
                <a:solidFill>
                  <a:schemeClr val="accent2"/>
                </a:solidFill>
              </a:rPr>
              <a:t>differs </a:t>
            </a:r>
            <a:r>
              <a:rPr lang="en-US" sz="2595" b="1" dirty="0" smtClean="0">
                <a:solidFill>
                  <a:schemeClr val="accent2"/>
                </a:solidFill>
              </a:rPr>
              <a:t>from DNA</a:t>
            </a:r>
            <a:r>
              <a:rPr lang="en-US" sz="2595" dirty="0" smtClean="0">
                <a:solidFill>
                  <a:schemeClr val="accent2"/>
                </a:solidFill>
              </a:rPr>
              <a:t> in three ways.</a:t>
            </a:r>
          </a:p>
          <a:p>
            <a:pPr marL="609600" indent="-609600">
              <a:buFontTx/>
              <a:buAutoNum type="arabicPeriod"/>
            </a:pPr>
            <a:r>
              <a:rPr lang="en-US" sz="2595" b="1" dirty="0" smtClean="0">
                <a:solidFill>
                  <a:schemeClr val="accent5"/>
                </a:solidFill>
              </a:rPr>
              <a:t>Single strand </a:t>
            </a:r>
            <a:r>
              <a:rPr lang="en-US" sz="2595" dirty="0" smtClean="0">
                <a:solidFill>
                  <a:schemeClr val="accent5"/>
                </a:solidFill>
              </a:rPr>
              <a:t>of nucleotides instead of </a:t>
            </a:r>
            <a:r>
              <a:rPr lang="en-US" sz="2595" i="1" dirty="0" smtClean="0">
                <a:solidFill>
                  <a:schemeClr val="accent5"/>
                </a:solidFill>
              </a:rPr>
              <a:t>double stranded</a:t>
            </a:r>
          </a:p>
          <a:p>
            <a:pPr marL="609600" indent="-609600">
              <a:buFontTx/>
              <a:buAutoNum type="arabicPeriod"/>
            </a:pPr>
            <a:r>
              <a:rPr lang="en-US" sz="2595" dirty="0" smtClean="0">
                <a:solidFill>
                  <a:schemeClr val="accent5"/>
                </a:solidFill>
              </a:rPr>
              <a:t>Has </a:t>
            </a:r>
            <a:r>
              <a:rPr lang="en-US" sz="2595" b="1" dirty="0" err="1" smtClean="0">
                <a:solidFill>
                  <a:schemeClr val="accent5"/>
                </a:solidFill>
              </a:rPr>
              <a:t>uracil</a:t>
            </a:r>
            <a:r>
              <a:rPr lang="en-US" sz="2595" b="1" dirty="0" smtClean="0">
                <a:solidFill>
                  <a:schemeClr val="accent5"/>
                </a:solidFill>
              </a:rPr>
              <a:t> </a:t>
            </a:r>
            <a:r>
              <a:rPr lang="en-US" sz="2595" dirty="0" smtClean="0">
                <a:solidFill>
                  <a:schemeClr val="accent5"/>
                </a:solidFill>
              </a:rPr>
              <a:t>instead of </a:t>
            </a:r>
            <a:r>
              <a:rPr lang="en-US" sz="2595" i="1" dirty="0" smtClean="0">
                <a:solidFill>
                  <a:schemeClr val="accent5"/>
                </a:solidFill>
              </a:rPr>
              <a:t>thymine</a:t>
            </a:r>
          </a:p>
          <a:p>
            <a:pPr marL="609600" indent="-609600">
              <a:buFontTx/>
              <a:buAutoNum type="arabicPeriod"/>
            </a:pPr>
            <a:r>
              <a:rPr lang="en-US" sz="2595" dirty="0" smtClean="0">
                <a:solidFill>
                  <a:schemeClr val="accent5"/>
                </a:solidFill>
              </a:rPr>
              <a:t>Contains </a:t>
            </a:r>
            <a:r>
              <a:rPr lang="en-US" sz="2595" b="1" dirty="0" smtClean="0">
                <a:solidFill>
                  <a:schemeClr val="accent5"/>
                </a:solidFill>
              </a:rPr>
              <a:t>ribose </a:t>
            </a:r>
            <a:r>
              <a:rPr lang="en-US" sz="2595" dirty="0" smtClean="0">
                <a:solidFill>
                  <a:schemeClr val="accent5"/>
                </a:solidFill>
              </a:rPr>
              <a:t>instead of </a:t>
            </a:r>
            <a:r>
              <a:rPr lang="en-US" sz="2595" i="1" dirty="0" err="1" smtClean="0">
                <a:solidFill>
                  <a:schemeClr val="accent5"/>
                </a:solidFill>
              </a:rPr>
              <a:t>deoxyribose</a:t>
            </a:r>
            <a:endParaRPr lang="en-US" sz="2595" i="1" dirty="0" smtClean="0">
              <a:solidFill>
                <a:schemeClr val="accent5"/>
              </a:solidFill>
            </a:endParaRPr>
          </a:p>
          <a:p>
            <a:pPr eaLnBrk="1" hangingPunct="1">
              <a:buFontTx/>
              <a:buNone/>
            </a:pPr>
            <a:endParaRPr lang="en-US" sz="3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COMPAREdnar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57200"/>
            <a:ext cx="315753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6" descr="T_vs_U"/>
          <p:cNvPicPr>
            <a:picLocks noGrp="1" noChangeAspect="1" noChangeArrowheads="1"/>
          </p:cNvPicPr>
          <p:nvPr>
            <p:ph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304800"/>
            <a:ext cx="3810000" cy="2857500"/>
          </a:xfrm>
          <a:noFill/>
        </p:spPr>
      </p:pic>
      <p:pic>
        <p:nvPicPr>
          <p:cNvPr id="25604" name="Picture 7" descr="sugar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581400"/>
            <a:ext cx="37052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32414"/>
            <a:ext cx="8229600" cy="58213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600" b="1" dirty="0">
                <a:solidFill>
                  <a:schemeClr val="bg1"/>
                </a:solidFill>
              </a:rPr>
              <a:t>RNA </a:t>
            </a:r>
            <a:r>
              <a:rPr lang="en-US" sz="3600" b="1" dirty="0" smtClean="0">
                <a:solidFill>
                  <a:schemeClr val="bg1"/>
                </a:solidFill>
              </a:rPr>
              <a:t>FUNCTION</a:t>
            </a:r>
          </a:p>
          <a:p>
            <a:pPr marL="609600" indent="-609600" eaLnBrk="1" hangingPunct="1">
              <a:buFontTx/>
              <a:buNone/>
            </a:pPr>
            <a:endParaRPr lang="en-US" b="1" dirty="0" smtClean="0"/>
          </a:p>
          <a:p>
            <a:pPr marL="609600" indent="-609600"/>
            <a:r>
              <a:rPr lang="en-US" sz="3200" b="1" dirty="0">
                <a:solidFill>
                  <a:schemeClr val="accent2"/>
                </a:solidFill>
              </a:rPr>
              <a:t>Three forms of RNA involved in protein </a:t>
            </a:r>
            <a:r>
              <a:rPr lang="en-US" sz="3200" b="1" dirty="0" smtClean="0">
                <a:solidFill>
                  <a:schemeClr val="accent2"/>
                </a:solidFill>
              </a:rPr>
              <a:t>synthesis</a:t>
            </a:r>
          </a:p>
          <a:p>
            <a:pPr marL="1069975" lvl="1" indent="-609600">
              <a:buFont typeface="+mj-lt"/>
              <a:buAutoNum type="arabicPeriod"/>
            </a:pPr>
            <a:r>
              <a:rPr lang="en-US" sz="2800" u="sng" dirty="0" smtClean="0">
                <a:solidFill>
                  <a:schemeClr val="accent2"/>
                </a:solidFill>
              </a:rPr>
              <a:t>mRNA </a:t>
            </a:r>
            <a:r>
              <a:rPr lang="en-US" sz="2800" u="sng" dirty="0">
                <a:solidFill>
                  <a:schemeClr val="accent2"/>
                </a:solidFill>
              </a:rPr>
              <a:t>(messenger)</a:t>
            </a:r>
            <a:r>
              <a:rPr lang="en-US" sz="2800" dirty="0">
                <a:solidFill>
                  <a:schemeClr val="accent2"/>
                </a:solidFill>
              </a:rPr>
              <a:t>: copies instructions in DNA and carries these to the ribosome</a:t>
            </a:r>
            <a:r>
              <a:rPr lang="en-US" sz="2800" dirty="0" smtClean="0">
                <a:solidFill>
                  <a:schemeClr val="accent2"/>
                </a:solidFill>
              </a:rPr>
              <a:t>.</a:t>
            </a:r>
          </a:p>
          <a:p>
            <a:pPr marL="1069975" lvl="1" indent="-609600">
              <a:buFont typeface="+mj-lt"/>
              <a:buAutoNum type="arabicPeriod"/>
            </a:pPr>
            <a:r>
              <a:rPr lang="en-US" sz="2800" u="sng" dirty="0" err="1" smtClean="0">
                <a:solidFill>
                  <a:schemeClr val="accent2"/>
                </a:solidFill>
              </a:rPr>
              <a:t>tRNA</a:t>
            </a:r>
            <a:r>
              <a:rPr lang="en-US" sz="2800" u="sng" dirty="0" smtClean="0">
                <a:solidFill>
                  <a:schemeClr val="accent2"/>
                </a:solidFill>
              </a:rPr>
              <a:t> </a:t>
            </a:r>
            <a:r>
              <a:rPr lang="en-US" sz="2800" u="sng" dirty="0">
                <a:solidFill>
                  <a:schemeClr val="accent2"/>
                </a:solidFill>
              </a:rPr>
              <a:t>(transfer)</a:t>
            </a:r>
            <a:r>
              <a:rPr lang="en-US" sz="2800" dirty="0">
                <a:solidFill>
                  <a:schemeClr val="accent2"/>
                </a:solidFill>
              </a:rPr>
              <a:t>: carries amino acids to the ribosome</a:t>
            </a:r>
            <a:r>
              <a:rPr lang="en-US" sz="2800" dirty="0" smtClean="0">
                <a:solidFill>
                  <a:schemeClr val="accent2"/>
                </a:solidFill>
              </a:rPr>
              <a:t>.</a:t>
            </a:r>
          </a:p>
          <a:p>
            <a:pPr marL="1069975" lvl="1" indent="-609600">
              <a:buFont typeface="+mj-lt"/>
              <a:buAutoNum type="arabicPeriod"/>
            </a:pPr>
            <a:r>
              <a:rPr lang="en-US" sz="2800" u="sng" dirty="0" err="1" smtClean="0">
                <a:solidFill>
                  <a:schemeClr val="accent2"/>
                </a:solidFill>
              </a:rPr>
              <a:t>rRNA</a:t>
            </a:r>
            <a:r>
              <a:rPr lang="en-US" sz="2800" u="sng" dirty="0" smtClean="0">
                <a:solidFill>
                  <a:schemeClr val="accent2"/>
                </a:solidFill>
              </a:rPr>
              <a:t> </a:t>
            </a:r>
            <a:r>
              <a:rPr lang="en-US" sz="2800" u="sng" dirty="0">
                <a:solidFill>
                  <a:schemeClr val="accent2"/>
                </a:solidFill>
              </a:rPr>
              <a:t>(ribosomal): </a:t>
            </a:r>
            <a:r>
              <a:rPr lang="en-US" sz="2800" dirty="0" smtClean="0">
                <a:solidFill>
                  <a:schemeClr val="accent2"/>
                </a:solidFill>
              </a:rPr>
              <a:t>what </a:t>
            </a:r>
            <a:r>
              <a:rPr lang="en-US" sz="2800" dirty="0">
                <a:solidFill>
                  <a:schemeClr val="accent2"/>
                </a:solidFill>
              </a:rPr>
              <a:t>the </a:t>
            </a:r>
            <a:r>
              <a:rPr lang="en-US" sz="2800" dirty="0" smtClean="0">
                <a:solidFill>
                  <a:schemeClr val="accent2"/>
                </a:solidFill>
              </a:rPr>
              <a:t>ribosome is made of.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246216" y="621982"/>
            <a:ext cx="8897784" cy="5821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b="1" dirty="0">
                <a:solidFill>
                  <a:srgbClr val="FFFFFF"/>
                </a:solidFill>
              </a:rPr>
              <a:t>PROTEIN </a:t>
            </a:r>
            <a:r>
              <a:rPr lang="en-US" sz="3200" b="1" dirty="0" smtClean="0">
                <a:solidFill>
                  <a:srgbClr val="FFFFFF"/>
                </a:solidFill>
              </a:rPr>
              <a:t>SYNTHESIS</a:t>
            </a:r>
          </a:p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Cells build proteins following instructions coded in </a:t>
            </a:r>
            <a:r>
              <a:rPr lang="en-US" sz="2800" dirty="0" smtClean="0">
                <a:solidFill>
                  <a:schemeClr val="accent2"/>
                </a:solidFill>
              </a:rPr>
              <a:t>DNA.</a:t>
            </a:r>
          </a:p>
          <a:p>
            <a:pPr eaLnBrk="1" hangingPunct="1"/>
            <a:r>
              <a:rPr lang="en-US" sz="2800" dirty="0">
                <a:solidFill>
                  <a:schemeClr val="accent2"/>
                </a:solidFill>
              </a:rPr>
              <a:t>Consists of two </a:t>
            </a:r>
            <a:r>
              <a:rPr lang="en-US" sz="2800" dirty="0" smtClean="0">
                <a:solidFill>
                  <a:schemeClr val="accent2"/>
                </a:solidFill>
              </a:rPr>
              <a:t>parts:</a:t>
            </a:r>
          </a:p>
          <a:p>
            <a:pPr marL="974725" lvl="1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accent2"/>
                </a:solidFill>
              </a:rPr>
              <a:t>Transcription</a:t>
            </a:r>
          </a:p>
          <a:p>
            <a:pPr marL="974725" lvl="1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accent2"/>
                </a:solidFill>
              </a:rPr>
              <a:t>Translation</a:t>
            </a:r>
            <a:endParaRPr lang="en-US" sz="2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486</TotalTime>
  <Words>675</Words>
  <Application>Microsoft Office PowerPoint</Application>
  <PresentationFormat>On-screen Show (4:3)</PresentationFormat>
  <Paragraphs>120</Paragraphs>
  <Slides>25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Spectrum</vt:lpstr>
      <vt:lpstr>Protein Synthesis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Another Good Picture</vt:lpstr>
      <vt:lpstr>Slide 21</vt:lpstr>
      <vt:lpstr>Another Good Picture</vt:lpstr>
      <vt:lpstr>Slide 23</vt:lpstr>
      <vt:lpstr>Slide 24</vt:lpstr>
      <vt:lpstr>Protein Synthesis Animation</vt:lpstr>
    </vt:vector>
  </TitlesOfParts>
  <Company>Andrea Klingle LMT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Klingle</dc:creator>
  <cp:lastModifiedBy>petereri</cp:lastModifiedBy>
  <cp:revision>13</cp:revision>
  <dcterms:created xsi:type="dcterms:W3CDTF">2011-03-27T21:43:09Z</dcterms:created>
  <dcterms:modified xsi:type="dcterms:W3CDTF">2012-05-16T21:10:18Z</dcterms:modified>
</cp:coreProperties>
</file>