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1" r:id="rId1"/>
  </p:sldMasterIdLst>
  <p:notesMasterIdLst>
    <p:notesMasterId r:id="rId30"/>
  </p:notesMasterIdLst>
  <p:sldIdLst>
    <p:sldId id="256" r:id="rId2"/>
    <p:sldId id="288" r:id="rId3"/>
    <p:sldId id="289" r:id="rId4"/>
    <p:sldId id="266" r:id="rId5"/>
    <p:sldId id="258" r:id="rId6"/>
    <p:sldId id="263" r:id="rId7"/>
    <p:sldId id="261" r:id="rId8"/>
    <p:sldId id="290" r:id="rId9"/>
    <p:sldId id="291" r:id="rId10"/>
    <p:sldId id="294" r:id="rId11"/>
    <p:sldId id="292" r:id="rId12"/>
    <p:sldId id="293" r:id="rId13"/>
    <p:sldId id="296" r:id="rId14"/>
    <p:sldId id="295" r:id="rId15"/>
    <p:sldId id="273" r:id="rId16"/>
    <p:sldId id="297" r:id="rId17"/>
    <p:sldId id="278" r:id="rId18"/>
    <p:sldId id="298" r:id="rId19"/>
    <p:sldId id="280" r:id="rId20"/>
    <p:sldId id="282" r:id="rId21"/>
    <p:sldId id="300" r:id="rId22"/>
    <p:sldId id="301" r:id="rId23"/>
    <p:sldId id="302" r:id="rId24"/>
    <p:sldId id="286" r:id="rId25"/>
    <p:sldId id="303" r:id="rId26"/>
    <p:sldId id="284" r:id="rId27"/>
    <p:sldId id="304" r:id="rId28"/>
    <p:sldId id="30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AA87A-3580-1A4F-B37B-6907A2358482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F9EED-9767-9C4D-BFCA-4EBACEC9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5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FB057E-7A3D-6848-AE50-A1AEE23FC16B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8AD8D6-E8F9-164D-AE74-E8EF71C1E1D2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6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FE9717-6E06-D04D-84D4-F95DA4B7B8B2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21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708D59-8D2F-A242-B645-98C1E2861577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812AB9-D641-AA42-BB92-D02B9BD2F2F3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74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62AC17-F7B5-8D40-BA42-51C2BEC68DC3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18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7CC0CB-63A3-FC44-B482-E79FE6C1602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97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3B291C-0988-FF46-9827-84C897C225B6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1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7E4117-2882-2044-BD01-6435779157B0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8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4C3B-12BB-4EC8-A596-2037BFBCFD5E}" type="datetime1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D7C-5133-4F31-B8DD-48811D9CC4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978FA-94B4-2B44-A8CF-029BD2382F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AB16D-46B5-C34B-B4E7-DDD071217A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E28-5FDF-419C-905B-828A8064828E}" type="datetime1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D2D-5A5F-45B1-82F9-83DDE5E26DCD}" type="datetime1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D7C-5133-4F31-B8DD-48811D9CC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F18705E-7F4E-1C4C-976A-840AB19B968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It’s All About Proteins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1605" y="2140882"/>
            <a:ext cx="655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Proteins make the world go round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81" y="2787213"/>
            <a:ext cx="3970704" cy="3665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166" y="2787213"/>
            <a:ext cx="4325693" cy="324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193" y="2133600"/>
            <a:ext cx="4238057" cy="4485564"/>
          </a:xfrm>
        </p:spPr>
        <p:txBody>
          <a:bodyPr>
            <a:normAutofit/>
          </a:bodyPr>
          <a:lstStyle/>
          <a:p>
            <a:r>
              <a:rPr lang="en-US" dirty="0" smtClean="0"/>
              <a:t>1. RNA polymerase recognizes promoter region</a:t>
            </a:r>
          </a:p>
          <a:p>
            <a:pPr lvl="1"/>
            <a:r>
              <a:rPr lang="en-US" dirty="0" smtClean="0"/>
              <a:t>Famous TATA Box </a:t>
            </a:r>
          </a:p>
          <a:p>
            <a:r>
              <a:rPr lang="en-US" dirty="0" smtClean="0"/>
              <a:t>2</a:t>
            </a:r>
            <a:r>
              <a:rPr lang="en-US" dirty="0"/>
              <a:t>. RNA polymerase binds </a:t>
            </a:r>
            <a:r>
              <a:rPr lang="en-US" dirty="0" smtClean="0"/>
              <a:t>to promoter </a:t>
            </a:r>
          </a:p>
          <a:p>
            <a:r>
              <a:rPr lang="en-US" dirty="0" smtClean="0"/>
              <a:t>3. RNA polymerase untwist and unzips DNA and begins adding complimentary base pairs to DNA template </a:t>
            </a:r>
          </a:p>
          <a:p>
            <a:pPr lvl="1"/>
            <a:r>
              <a:rPr lang="en-US" dirty="0" smtClean="0"/>
              <a:t>(Remember: A,U,C,G)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2137" y="491319"/>
            <a:ext cx="8476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31" y="1971681"/>
            <a:ext cx="3881862" cy="431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Elongation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46" y="1756012"/>
            <a:ext cx="5079407" cy="3992563"/>
          </a:xfrm>
        </p:spPr>
        <p:txBody>
          <a:bodyPr/>
          <a:lstStyle/>
          <a:p>
            <a:r>
              <a:rPr lang="en-US" dirty="0" smtClean="0"/>
              <a:t>RNA polymerase continues to unwind (and rewind behind it) DNA and </a:t>
            </a:r>
            <a:r>
              <a:rPr lang="en-US" dirty="0" smtClean="0">
                <a:solidFill>
                  <a:schemeClr val="accent2"/>
                </a:solidFill>
              </a:rPr>
              <a:t>synthesizes the mRNA by adding complementary base pairs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Will continue until it reaches a sequence that tell it to stop.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319" y="1951628"/>
            <a:ext cx="3943199" cy="40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Termination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46997"/>
            <a:ext cx="8859837" cy="399256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At the end of the gene there is a stop sequence (specific order of nucleotides) that makes RNA polymerase stop and fall off the DNA.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938" y="2778466"/>
            <a:ext cx="5935070" cy="388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 Overall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42" y="1598222"/>
            <a:ext cx="4561625" cy="5078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7093" y="1829104"/>
            <a:ext cx="32891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Initiation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Binding to promotor on DNA  </a:t>
            </a:r>
            <a:r>
              <a:rPr lang="en-US" dirty="0">
                <a:solidFill>
                  <a:schemeClr val="accent2"/>
                </a:solidFill>
              </a:rPr>
              <a:t>by RNA polymerase 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 smtClean="0">
              <a:solidFill>
                <a:schemeClr val="accent2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Elongation 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RNA polymerase adds bases to make the mRNA from the DNA template 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 smtClean="0">
              <a:solidFill>
                <a:schemeClr val="accent2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Termination 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Stop sequence makes RNA fall off and mRNA travels outside nucleus 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Woo-</a:t>
            </a:r>
            <a:r>
              <a:rPr lang="en-US" dirty="0" err="1" smtClean="0"/>
              <a:t>Hoo</a:t>
            </a:r>
            <a:r>
              <a:rPr lang="en-US" dirty="0" smtClean="0"/>
              <a:t>! We have mRNA! Now what????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78628"/>
            <a:ext cx="3786784" cy="399256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After Termination, mRNA leaves the nucleus and goes to the cytoplasm to a ribosome </a:t>
            </a:r>
            <a:r>
              <a:rPr lang="en-US" dirty="0" smtClean="0"/>
              <a:t>for the next step of the central dogma….. </a:t>
            </a:r>
          </a:p>
          <a:p>
            <a:pPr lvl="1"/>
            <a:r>
              <a:rPr lang="en-US" dirty="0" smtClean="0"/>
              <a:t>Translation!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626" y="1978628"/>
            <a:ext cx="3490250" cy="4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1"/>
            <a:ext cx="8229600" cy="287554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Elongation Base Pairing Example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/>
              <a:t>Let’s transcribe </a:t>
            </a:r>
            <a:r>
              <a:rPr lang="en-US" dirty="0"/>
              <a:t>the following DNA Sequence in </a:t>
            </a:r>
            <a:r>
              <a:rPr lang="en-US" dirty="0" smtClean="0"/>
              <a:t>mRNA</a:t>
            </a:r>
          </a:p>
          <a:p>
            <a:pPr eaLnBrk="1" hangingPunct="1">
              <a:buFontTx/>
              <a:buNone/>
            </a:pPr>
            <a:r>
              <a:rPr lang="en-US" dirty="0"/>
              <a:t>TAC   CGG  ATC  CTA  GGA  TCA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485150"/>
            <a:ext cx="41865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AUG  GCC  UAG  GAU  CCU  AGU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182172"/>
            <a:ext cx="451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Now you try it with your neighbor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820264"/>
            <a:ext cx="3634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AGA CCT GCT GCT GGA TCA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377897"/>
            <a:ext cx="4186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UCU GGA CGA CGA CCU AGU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398" y="3279391"/>
            <a:ext cx="3763989" cy="27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Code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16" y="1630066"/>
            <a:ext cx="5056024" cy="5070985"/>
          </a:xfrm>
        </p:spPr>
        <p:txBody>
          <a:bodyPr>
            <a:normAutofit/>
          </a:bodyPr>
          <a:lstStyle/>
          <a:p>
            <a:r>
              <a:rPr lang="en-US" dirty="0" smtClean="0"/>
              <a:t>How do 4 nitrogen bases code for 20 amino acids?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Codon: Sequence of 3 nucleotide bases (read as a triplet) that code for amino acids that build proteins. </a:t>
            </a:r>
          </a:p>
          <a:p>
            <a:pPr lvl="1"/>
            <a:r>
              <a:rPr lang="en-US" dirty="0" smtClean="0"/>
              <a:t>1 codon= 1 amino acid </a:t>
            </a:r>
          </a:p>
          <a:p>
            <a:pPr lvl="1"/>
            <a:r>
              <a:rPr lang="en-US" dirty="0" smtClean="0"/>
              <a:t>1 protein= many amino acids joined together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Called the Genetic Code: The use of codon triplets to determine protein synthesis. 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Universal to ALL ORGANISMS! 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941" y="1961887"/>
            <a:ext cx="2987713" cy="44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7" descr="SCI_Amino_Acid_CIRC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42198" y="284761"/>
            <a:ext cx="6110318" cy="615355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Codon to Amino Acid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29775"/>
            <a:ext cx="4038600" cy="406681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1957316" cy="45259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GGU </a:t>
            </a:r>
          </a:p>
          <a:p>
            <a:r>
              <a:rPr lang="en-US" sz="4800" dirty="0" smtClean="0"/>
              <a:t>CAU</a:t>
            </a:r>
          </a:p>
          <a:p>
            <a:r>
              <a:rPr lang="en-US" sz="4800" dirty="0" smtClean="0"/>
              <a:t>GAC</a:t>
            </a:r>
          </a:p>
          <a:p>
            <a:r>
              <a:rPr lang="en-US" sz="4800" dirty="0" smtClean="0"/>
              <a:t>UCA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6548651" y="1801505"/>
            <a:ext cx="1173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Glycine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48651" y="2801622"/>
            <a:ext cx="192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Histidine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05516" y="3739487"/>
            <a:ext cx="208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Aspartic Acid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05516" y="4681182"/>
            <a:ext cx="208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9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26224" y="434454"/>
            <a:ext cx="8229600" cy="5745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b="1" dirty="0" smtClean="0">
                <a:solidFill>
                  <a:schemeClr val="accent2"/>
                </a:solidFill>
              </a:rPr>
              <a:t>TRANSLATION: mRNA codons are decoded to create specific amino acid chain for a protein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Instructions </a:t>
            </a:r>
            <a:r>
              <a:rPr lang="en-US" dirty="0" smtClean="0">
                <a:solidFill>
                  <a:schemeClr val="tx1"/>
                </a:solidFill>
              </a:rPr>
              <a:t>from</a:t>
            </a:r>
            <a:r>
              <a:rPr lang="en-US" dirty="0" smtClean="0">
                <a:solidFill>
                  <a:schemeClr val="tx1"/>
                </a:solidFill>
              </a:rPr>
              <a:t> mRNA codons </a:t>
            </a:r>
            <a:r>
              <a:rPr lang="en-US" dirty="0">
                <a:solidFill>
                  <a:schemeClr val="tx1"/>
                </a:solidFill>
              </a:rPr>
              <a:t>are used to build a </a:t>
            </a:r>
            <a:r>
              <a:rPr lang="en-US" dirty="0" smtClean="0">
                <a:solidFill>
                  <a:schemeClr val="tx1"/>
                </a:solidFill>
              </a:rPr>
              <a:t>protein</a:t>
            </a:r>
          </a:p>
          <a:p>
            <a:r>
              <a:rPr lang="en-US" dirty="0" smtClean="0"/>
              <a:t>Occurs on </a:t>
            </a:r>
            <a:r>
              <a:rPr lang="en-US" dirty="0" smtClean="0">
                <a:solidFill>
                  <a:schemeClr val="accent2"/>
                </a:solidFill>
              </a:rPr>
              <a:t>ribosome (in the cytoplasm)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980" y="3253581"/>
            <a:ext cx="3233531" cy="3466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Dogma: From </a:t>
            </a:r>
            <a:r>
              <a:rPr lang="en-US" dirty="0" smtClean="0"/>
              <a:t>DNA to Protein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81" y="1806054"/>
            <a:ext cx="9323861" cy="1769659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Gene: Sequence of nucleotides (A, T, C, G) whose order determines the amino acids used to build proteins</a:t>
            </a:r>
            <a:r>
              <a:rPr lang="en-US" dirty="0"/>
              <a:t> or other molecules the organism needs to function.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67" y="2815278"/>
            <a:ext cx="4358584" cy="3489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093" y="3575713"/>
            <a:ext cx="33300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relationship                                                                    between </a:t>
            </a:r>
            <a:r>
              <a:rPr lang="en-US" sz="2400" dirty="0" smtClean="0"/>
              <a:t>DNA, chromosomes </a:t>
            </a:r>
            <a:r>
              <a:rPr lang="en-US" sz="2400" dirty="0"/>
              <a:t>and </a:t>
            </a:r>
            <a:r>
              <a:rPr lang="en-US" sz="2400" dirty="0" smtClean="0"/>
              <a:t> Genes?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b="1" dirty="0">
                <a:solidFill>
                  <a:schemeClr val="bg1"/>
                </a:solidFill>
              </a:rPr>
              <a:t>PROCESS OF </a:t>
            </a:r>
            <a:r>
              <a:rPr lang="en-US" sz="3200" b="1" dirty="0" smtClean="0">
                <a:solidFill>
                  <a:schemeClr val="bg1"/>
                </a:solidFill>
              </a:rPr>
              <a:t>TRANSLATION: 3 Steps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Initiation 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Elongation 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Termination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921" y="2326897"/>
            <a:ext cx="5977347" cy="3799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RNA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103" y="499604"/>
            <a:ext cx="3796067" cy="6106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8110" y="1547505"/>
            <a:ext cx="391690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accent2"/>
                </a:solidFill>
              </a:rPr>
              <a:t>tRNA</a:t>
            </a:r>
            <a:r>
              <a:rPr lang="en-US" sz="2400" dirty="0" smtClean="0">
                <a:solidFill>
                  <a:schemeClr val="accent2"/>
                </a:solidFill>
              </a:rPr>
              <a:t> matches the codon (triplet base pair) with the correct amino acid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2"/>
                </a:solidFill>
              </a:rPr>
              <a:t>Each </a:t>
            </a:r>
            <a:r>
              <a:rPr lang="en-US" sz="2400" dirty="0" err="1" smtClean="0">
                <a:solidFill>
                  <a:schemeClr val="accent2"/>
                </a:solidFill>
              </a:rPr>
              <a:t>tRNA</a:t>
            </a:r>
            <a:r>
              <a:rPr lang="en-US" sz="2400" dirty="0" smtClean="0">
                <a:solidFill>
                  <a:schemeClr val="accent2"/>
                </a:solidFill>
              </a:rPr>
              <a:t> molecule only carries 1 amino acid </a:t>
            </a:r>
          </a:p>
          <a:p>
            <a:endParaRPr lang="en-US" sz="2400" dirty="0" smtClean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/>
                </a:solidFill>
              </a:rPr>
              <a:t>The anticodon (three nitrogen bases on </a:t>
            </a:r>
            <a:r>
              <a:rPr lang="en-US" sz="2400" dirty="0" err="1">
                <a:solidFill>
                  <a:schemeClr val="accent2"/>
                </a:solidFill>
              </a:rPr>
              <a:t>tRNA</a:t>
            </a:r>
            <a:r>
              <a:rPr lang="en-US" sz="2400" dirty="0">
                <a:solidFill>
                  <a:schemeClr val="accent2"/>
                </a:solidFill>
              </a:rPr>
              <a:t>) must complement </a:t>
            </a:r>
            <a:r>
              <a:rPr lang="en-US" sz="2400" dirty="0" smtClean="0">
                <a:solidFill>
                  <a:schemeClr val="accent2"/>
                </a:solidFill>
              </a:rPr>
              <a:t>the 3 </a:t>
            </a:r>
            <a:r>
              <a:rPr lang="en-US" sz="2400" dirty="0" err="1" smtClean="0">
                <a:solidFill>
                  <a:schemeClr val="accent2"/>
                </a:solidFill>
              </a:rPr>
              <a:t>bse</a:t>
            </a:r>
            <a:r>
              <a:rPr lang="en-US" sz="2400" dirty="0" smtClean="0">
                <a:solidFill>
                  <a:schemeClr val="accent2"/>
                </a:solidFill>
              </a:rPr>
              <a:t> codon </a:t>
            </a:r>
            <a:r>
              <a:rPr lang="en-US" sz="2400" dirty="0">
                <a:solidFill>
                  <a:schemeClr val="accent2"/>
                </a:solidFill>
              </a:rPr>
              <a:t>for amino acid to be added to protein chain</a:t>
            </a:r>
          </a:p>
          <a:p>
            <a:endParaRPr lang="en-US" sz="3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mRNA binds to ribosome </a:t>
            </a:r>
          </a:p>
          <a:p>
            <a:r>
              <a:rPr lang="en-US" dirty="0" err="1" smtClean="0"/>
              <a:t>tRNA</a:t>
            </a:r>
            <a:r>
              <a:rPr lang="en-US" dirty="0" smtClean="0"/>
              <a:t> Start Codon attaches to mRNA sequence AUG </a:t>
            </a:r>
          </a:p>
          <a:p>
            <a:pPr lvl="1"/>
            <a:r>
              <a:rPr lang="en-US" dirty="0" smtClean="0"/>
              <a:t>Start Codon= AUG </a:t>
            </a:r>
          </a:p>
          <a:p>
            <a:pPr lvl="1"/>
            <a:r>
              <a:rPr lang="en-US" dirty="0" smtClean="0"/>
              <a:t>AUG codes for Methionine (abbreviated Met)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Elongation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832" y="1983475"/>
            <a:ext cx="7076747" cy="3992563"/>
          </a:xfrm>
        </p:spPr>
        <p:txBody>
          <a:bodyPr/>
          <a:lstStyle/>
          <a:p>
            <a:r>
              <a:rPr lang="en-US" dirty="0" smtClean="0"/>
              <a:t>Ribosome reads next codon (triplet base pairing) and </a:t>
            </a:r>
            <a:r>
              <a:rPr lang="en-US" dirty="0" err="1" smtClean="0"/>
              <a:t>tRNA</a:t>
            </a:r>
            <a:r>
              <a:rPr lang="en-US" dirty="0" smtClean="0"/>
              <a:t> brings correct amino acid based on genetic code </a:t>
            </a:r>
          </a:p>
          <a:p>
            <a:pPr lvl="1"/>
            <a:r>
              <a:rPr lang="en-US" dirty="0" smtClean="0"/>
              <a:t>Order of nucleotides in mRNA determines order of amino acids in a protein </a:t>
            </a:r>
          </a:p>
          <a:p>
            <a:r>
              <a:rPr lang="en-US" dirty="0" smtClean="0"/>
              <a:t>Amino acids are added by </a:t>
            </a:r>
            <a:r>
              <a:rPr lang="en-US" dirty="0" err="1" smtClean="0"/>
              <a:t>tRNA</a:t>
            </a:r>
            <a:r>
              <a:rPr lang="en-US" dirty="0" smtClean="0"/>
              <a:t> according to their codon sequence</a:t>
            </a:r>
          </a:p>
          <a:p>
            <a:pPr lvl="1"/>
            <a:r>
              <a:rPr lang="en-US" dirty="0" smtClean="0"/>
              <a:t>Amino acids connected by peptide bonds</a:t>
            </a:r>
          </a:p>
        </p:txBody>
      </p:sp>
    </p:spTree>
    <p:extLst>
      <p:ext uri="{BB962C8B-B14F-4D97-AF65-F5344CB8AC3E}">
        <p14:creationId xmlns:p14="http://schemas.microsoft.com/office/powerpoint/2010/main" val="24611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Elongation </a:t>
            </a:r>
            <a:endParaRPr lang="en-US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253" y="1922768"/>
            <a:ext cx="6916143" cy="4419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Ribosome reaches STOP codon and polypeptide chain (the chain of amino acids) is released from ribosome </a:t>
            </a:r>
          </a:p>
          <a:p>
            <a:pPr lvl="1"/>
            <a:r>
              <a:rPr lang="en-US" dirty="0" smtClean="0"/>
              <a:t>The amino acid chain then “folds” into a protein!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b="1" dirty="0">
                <a:solidFill>
                  <a:srgbClr val="FFFFFF"/>
                </a:solidFill>
              </a:rPr>
              <a:t>RESULT OF </a:t>
            </a:r>
            <a:r>
              <a:rPr lang="en-US" sz="3200" b="1" dirty="0" smtClean="0">
                <a:solidFill>
                  <a:srgbClr val="FFFFFF"/>
                </a:solidFill>
              </a:rPr>
              <a:t>TRANSLATION: A Protein! </a:t>
            </a:r>
            <a:endParaRPr lang="en-US" sz="3200" b="1" dirty="0" smtClean="0">
              <a:solidFill>
                <a:srgbClr val="FFFFFF"/>
              </a:solidFill>
            </a:endParaRPr>
          </a:p>
        </p:txBody>
      </p:sp>
      <p:pic>
        <p:nvPicPr>
          <p:cNvPr id="4098" name="Picture 2" descr="http://upload.wikimedia.org/wikipedia/commons/thumb/a/a6/Protein-structure.png/300px-Protein-stru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111" y="1786550"/>
            <a:ext cx="3719889" cy="507144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66911" y="2438568"/>
            <a:ext cx="38691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Much of </a:t>
            </a:r>
            <a:r>
              <a:rPr lang="en-US" sz="2600" dirty="0" smtClean="0">
                <a:solidFill>
                  <a:schemeClr val="accent2"/>
                </a:solidFill>
              </a:rPr>
              <a:t>how a Protein functions (what it does) is determined by how it is “folded”, meaning what shape it ends up.  </a:t>
            </a:r>
            <a:endParaRPr lang="en-US" sz="2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and done? No way!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444" y="1793129"/>
            <a:ext cx="6935231" cy="3256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881" y="5358685"/>
            <a:ext cx="82923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More than one ribosome can translate an mRNA at one time, making it possible to produce many polypeptides </a:t>
            </a:r>
            <a:r>
              <a:rPr lang="en-US" sz="2600" dirty="0" smtClean="0">
                <a:solidFill>
                  <a:schemeClr val="accent2"/>
                </a:solidFill>
              </a:rPr>
              <a:t>(making many proteins) simultaneously </a:t>
            </a:r>
            <a:r>
              <a:rPr lang="en-US" sz="2600" dirty="0">
                <a:solidFill>
                  <a:schemeClr val="accent2"/>
                </a:solidFill>
              </a:rPr>
              <a:t>from a single mRNA.</a:t>
            </a:r>
          </a:p>
        </p:txBody>
      </p:sp>
    </p:spTree>
    <p:extLst>
      <p:ext uri="{BB962C8B-B14F-4D97-AF65-F5344CB8AC3E}">
        <p14:creationId xmlns:p14="http://schemas.microsoft.com/office/powerpoint/2010/main" val="39058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5949" y="245660"/>
            <a:ext cx="5899243" cy="6482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012" y="2156346"/>
            <a:ext cx="23337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 smtClean="0"/>
              <a:t>Transcription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 smtClean="0"/>
              <a:t>mRNA travels to cytoplasm via nuclear pore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 smtClean="0"/>
              <a:t>Translation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 smtClean="0"/>
              <a:t>Protein folds to final structure 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421688" y="532262"/>
            <a:ext cx="2333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Central Dogma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Dogma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69" y="1901588"/>
            <a:ext cx="8086681" cy="399256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Central Dogma is the pathway for how genetic information stored in DNA becomes proteins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Goes from DNA to RNA to Proteins </a:t>
            </a:r>
          </a:p>
          <a:p>
            <a:pPr lvl="2"/>
            <a:r>
              <a:rPr lang="en-US" dirty="0" smtClean="0"/>
              <a:t>Proteins determine our traits, growth and development and metabolic needs.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84" y="4053524"/>
            <a:ext cx="5313244" cy="232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307074" y="464024"/>
            <a:ext cx="8686800" cy="5668963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z="3200" b="1" dirty="0" smtClean="0">
                <a:solidFill>
                  <a:schemeClr val="accent2"/>
                </a:solidFill>
              </a:rPr>
              <a:t>Central Dogma </a:t>
            </a:r>
            <a:r>
              <a:rPr lang="en-US" sz="3200" b="1" dirty="0" err="1" smtClean="0">
                <a:solidFill>
                  <a:schemeClr val="accent2"/>
                </a:solidFill>
              </a:rPr>
              <a:t>cont</a:t>
            </a:r>
            <a:r>
              <a:rPr lang="en-US" sz="3200" b="1" dirty="0" smtClean="0">
                <a:solidFill>
                  <a:schemeClr val="accent2"/>
                </a:solidFill>
              </a:rPr>
              <a:t>…</a:t>
            </a:r>
            <a:r>
              <a:rPr lang="en-US" sz="3200" b="1" dirty="0" smtClean="0">
                <a:solidFill>
                  <a:schemeClr val="tx1"/>
                </a:solidFill>
              </a:rPr>
              <a:t>.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WHY do we need the RNA middle man? </a:t>
            </a:r>
            <a:endParaRPr lang="en-US" dirty="0"/>
          </a:p>
          <a:p>
            <a:pPr eaLnBrk="1" hangingPunct="1"/>
            <a:r>
              <a:rPr lang="en-US" u="sng" dirty="0">
                <a:solidFill>
                  <a:schemeClr val="accent2"/>
                </a:solidFill>
              </a:rPr>
              <a:t>DNA cannot leave the nucleus. </a:t>
            </a:r>
            <a:r>
              <a:rPr lang="en-US" dirty="0">
                <a:solidFill>
                  <a:schemeClr val="accent2"/>
                </a:solidFill>
              </a:rPr>
              <a:t>Proteins are made in the cytoplasm.</a:t>
            </a:r>
            <a:r>
              <a:rPr lang="en-US" dirty="0"/>
              <a:t> </a:t>
            </a:r>
            <a:r>
              <a:rPr lang="en-US" dirty="0" smtClean="0"/>
              <a:t>So how do we get from our instructions to the ribosome to build proteins? </a:t>
            </a:r>
          </a:p>
          <a:p>
            <a:pPr lvl="4"/>
            <a:r>
              <a:rPr lang="en-US" dirty="0" smtClean="0"/>
              <a:t> </a:t>
            </a:r>
            <a:r>
              <a:rPr lang="en-US" sz="2600" dirty="0" smtClean="0">
                <a:solidFill>
                  <a:schemeClr val="accent2"/>
                </a:solidFill>
              </a:rPr>
              <a:t>mRNA!!!!!</a:t>
            </a:r>
          </a:p>
          <a:p>
            <a:pPr lvl="6"/>
            <a:r>
              <a:rPr lang="en-US" sz="2600" dirty="0" smtClean="0">
                <a:solidFill>
                  <a:schemeClr val="accent2"/>
                </a:solidFill>
              </a:rPr>
              <a:t>serves </a:t>
            </a:r>
            <a:r>
              <a:rPr lang="en-US" sz="2600" dirty="0">
                <a:solidFill>
                  <a:schemeClr val="accent2"/>
                </a:solidFill>
              </a:rPr>
              <a:t>as a “messenger” and carries the protein building </a:t>
            </a:r>
            <a:r>
              <a:rPr lang="en-US" sz="2600" dirty="0" smtClean="0">
                <a:solidFill>
                  <a:schemeClr val="accent2"/>
                </a:solidFill>
              </a:rPr>
              <a:t>instructions </a:t>
            </a:r>
            <a:r>
              <a:rPr lang="en-US" sz="2600" i="1" u="sng" dirty="0" smtClean="0">
                <a:solidFill>
                  <a:schemeClr val="accent2"/>
                </a:solidFill>
              </a:rPr>
              <a:t>from</a:t>
            </a:r>
            <a:r>
              <a:rPr lang="en-US" sz="2600" u="sng" dirty="0" smtClean="0">
                <a:solidFill>
                  <a:schemeClr val="accent2"/>
                </a:solidFill>
              </a:rPr>
              <a:t> the DNA in the nucleus </a:t>
            </a:r>
            <a:r>
              <a:rPr lang="en-US" sz="2600" i="1" u="sng" dirty="0">
                <a:solidFill>
                  <a:schemeClr val="accent2"/>
                </a:solidFill>
              </a:rPr>
              <a:t>to</a:t>
            </a:r>
            <a:r>
              <a:rPr lang="en-US" sz="2600" u="sng" dirty="0">
                <a:solidFill>
                  <a:schemeClr val="accent2"/>
                </a:solidFill>
              </a:rPr>
              <a:t> the ribosomes in the cytoplasm.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01" y="4039736"/>
            <a:ext cx="2709081" cy="2709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549022" y="561196"/>
            <a:ext cx="6267794" cy="93605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en-US" sz="4400" dirty="0" smtClean="0">
                <a:solidFill>
                  <a:schemeClr val="accent2"/>
                </a:solidFill>
              </a:rPr>
              <a:t>RNA Structure</a:t>
            </a:r>
            <a:r>
              <a:rPr lang="en-US" sz="4400" dirty="0" smtClean="0">
                <a:solidFill>
                  <a:schemeClr val="tx1"/>
                </a:solidFill>
              </a:rPr>
              <a:t>: Similar to DNA </a:t>
            </a:r>
            <a:endParaRPr lang="en-US" sz="4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71018"/>
              </p:ext>
            </p:extLst>
          </p:nvPr>
        </p:nvGraphicFramePr>
        <p:xfrm>
          <a:off x="313898" y="2142699"/>
          <a:ext cx="5158854" cy="3768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427"/>
                <a:gridCol w="2579427"/>
              </a:tblGrid>
              <a:tr h="1326543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Stranded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Double Stranded </a:t>
                      </a:r>
                      <a:endParaRPr lang="en-US" dirty="0"/>
                    </a:p>
                  </a:txBody>
                  <a:tcPr/>
                </a:tc>
              </a:tr>
              <a:tr h="1221150">
                <a:tc>
                  <a:txBody>
                    <a:bodyPr/>
                    <a:lstStyle/>
                    <a:p>
                      <a:r>
                        <a:rPr lang="en-US" dirty="0" smtClean="0"/>
                        <a:t>Uracil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Thymine </a:t>
                      </a:r>
                      <a:endParaRPr lang="en-US" dirty="0"/>
                    </a:p>
                  </a:txBody>
                  <a:tcPr/>
                </a:tc>
              </a:tr>
              <a:tr h="1221150">
                <a:tc>
                  <a:txBody>
                    <a:bodyPr/>
                    <a:lstStyle/>
                    <a:p>
                      <a:r>
                        <a:rPr lang="en-US" dirty="0" smtClean="0"/>
                        <a:t>Ribose</a:t>
                      </a:r>
                      <a:r>
                        <a:rPr lang="en-US" baseline="0" dirty="0" smtClean="0"/>
                        <a:t> Sugar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Deoxyribose Sugar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173" y="1787857"/>
            <a:ext cx="3135634" cy="4080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54" y="1787857"/>
            <a:ext cx="461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RNA                              vs               DNA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7421" y="6026602"/>
            <a:ext cx="8608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RNA is a nucleic acid involved in the synthesis (building) of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OMPAREdnar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57200"/>
            <a:ext cx="315753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T_vs_U"/>
          <p:cNvPicPr>
            <a:picLocks noGrp="1"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304800"/>
            <a:ext cx="3810000" cy="2857500"/>
          </a:xfrm>
          <a:noFill/>
        </p:spPr>
      </p:pic>
      <p:pic>
        <p:nvPicPr>
          <p:cNvPr id="25604" name="Picture 7" descr="suga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581400"/>
            <a:ext cx="37052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34567"/>
            <a:ext cx="7226490" cy="5668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3459" dirty="0" smtClean="0">
                <a:solidFill>
                  <a:srgbClr val="FFFFFF"/>
                </a:solidFill>
              </a:rPr>
              <a:t>3 Types of RNA that you should know </a:t>
            </a:r>
            <a:endParaRPr lang="en-US" sz="3600" b="1" dirty="0" smtClean="0"/>
          </a:p>
          <a:p>
            <a:r>
              <a:rPr lang="en-US" sz="2595" dirty="0" smtClean="0">
                <a:solidFill>
                  <a:schemeClr val="accent2"/>
                </a:solidFill>
              </a:rPr>
              <a:t>mRNA </a:t>
            </a:r>
          </a:p>
          <a:p>
            <a:pPr lvl="1"/>
            <a:r>
              <a:rPr lang="en-US" sz="2395" dirty="0" smtClean="0">
                <a:solidFill>
                  <a:schemeClr val="accent2"/>
                </a:solidFill>
              </a:rPr>
              <a:t>Messenger RNA: Transcribed in the nucleus, it carries the instructions to build proteins to the ribosomes in the cytoplasm. </a:t>
            </a:r>
            <a:endParaRPr lang="en-US" sz="2395" dirty="0" smtClean="0">
              <a:solidFill>
                <a:schemeClr val="accent2"/>
              </a:solidFill>
            </a:endParaRPr>
          </a:p>
          <a:p>
            <a:r>
              <a:rPr lang="en-US" sz="2595" dirty="0" err="1" smtClean="0">
                <a:solidFill>
                  <a:schemeClr val="accent2"/>
                </a:solidFill>
              </a:rPr>
              <a:t>rRNA</a:t>
            </a:r>
            <a:r>
              <a:rPr lang="en-US" sz="2595" dirty="0" smtClean="0">
                <a:solidFill>
                  <a:schemeClr val="accent2"/>
                </a:solidFill>
              </a:rPr>
              <a:t>: </a:t>
            </a:r>
          </a:p>
          <a:p>
            <a:pPr lvl="1"/>
            <a:r>
              <a:rPr lang="en-US" sz="2395" dirty="0" smtClean="0">
                <a:solidFill>
                  <a:schemeClr val="accent2"/>
                </a:solidFill>
              </a:rPr>
              <a:t>Ribosomal RNA: Structure of the ribosomes important for synthesizing proteins </a:t>
            </a:r>
          </a:p>
          <a:p>
            <a:r>
              <a:rPr lang="en-US" sz="2595" dirty="0" err="1" smtClean="0">
                <a:solidFill>
                  <a:schemeClr val="accent2"/>
                </a:solidFill>
              </a:rPr>
              <a:t>tRNA</a:t>
            </a:r>
            <a:r>
              <a:rPr lang="en-US" sz="2595" dirty="0" smtClean="0">
                <a:solidFill>
                  <a:schemeClr val="accent2"/>
                </a:solidFill>
              </a:rPr>
              <a:t> </a:t>
            </a:r>
          </a:p>
          <a:p>
            <a:pPr lvl="1"/>
            <a:r>
              <a:rPr lang="en-US" sz="2395" dirty="0" smtClean="0">
                <a:solidFill>
                  <a:schemeClr val="accent2"/>
                </a:solidFill>
              </a:rPr>
              <a:t>Transfer RNA: Acts like an adaptor between the mRNA and the amino acids to build a protein. </a:t>
            </a:r>
            <a:endParaRPr lang="en-US" sz="2395" dirty="0" smtClean="0">
              <a:solidFill>
                <a:schemeClr val="accent5"/>
              </a:solidFill>
            </a:endParaRPr>
          </a:p>
          <a:p>
            <a:pPr eaLnBrk="1" hangingPunct="1">
              <a:buFontTx/>
              <a:buNone/>
            </a:pP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031" y="3621064"/>
            <a:ext cx="1460310" cy="1805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Transcription: Segment of DNA that codes for a protein is copied to mRNA 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751462"/>
            <a:ext cx="7076747" cy="3992563"/>
          </a:xfrm>
        </p:spPr>
        <p:txBody>
          <a:bodyPr/>
          <a:lstStyle/>
          <a:p>
            <a:r>
              <a:rPr lang="en-US" dirty="0" smtClean="0"/>
              <a:t>Step 1: Initiation </a:t>
            </a:r>
          </a:p>
          <a:p>
            <a:r>
              <a:rPr lang="en-US" dirty="0" smtClean="0"/>
              <a:t>Step 2: Elongation </a:t>
            </a:r>
          </a:p>
          <a:p>
            <a:r>
              <a:rPr lang="en-US" dirty="0" smtClean="0"/>
              <a:t>Step 3: Termination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57" y="3501005"/>
            <a:ext cx="7755198" cy="31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Initiation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70" y="1942531"/>
            <a:ext cx="7076747" cy="3992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RNA polymerase </a:t>
            </a:r>
            <a:r>
              <a:rPr lang="en-US" sz="2800" b="1" dirty="0">
                <a:solidFill>
                  <a:schemeClr val="accent2"/>
                </a:solidFill>
              </a:rPr>
              <a:t>binds to the </a:t>
            </a:r>
            <a:r>
              <a:rPr lang="en-US" sz="2800" b="1" dirty="0" smtClean="0">
                <a:solidFill>
                  <a:schemeClr val="accent2"/>
                </a:solidFill>
              </a:rPr>
              <a:t>promotor, unwinds DNA, </a:t>
            </a:r>
            <a:r>
              <a:rPr lang="en-US" sz="2800" b="1" dirty="0">
                <a:solidFill>
                  <a:schemeClr val="accent2"/>
                </a:solidFill>
              </a:rPr>
              <a:t>and begins synthesizing a complimentary strand of RNA using DNA as a </a:t>
            </a:r>
            <a:r>
              <a:rPr lang="en-US" sz="2800" b="1" dirty="0" smtClean="0">
                <a:solidFill>
                  <a:schemeClr val="accent2"/>
                </a:solidFill>
              </a:rPr>
              <a:t>template</a:t>
            </a:r>
            <a:endParaRPr lang="en-US" sz="2800" dirty="0" smtClean="0"/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Promotor: Sequence of nucleotide bases that is recognized as starting point for a gene. </a:t>
            </a:r>
          </a:p>
          <a:p>
            <a:pPr lvl="2"/>
            <a:r>
              <a:rPr lang="en-US" sz="2400" dirty="0" smtClean="0"/>
              <a:t>TATA Box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667" y="4710112"/>
            <a:ext cx="2424184" cy="185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7550</TotalTime>
  <Words>932</Words>
  <Application>Microsoft Office PowerPoint</Application>
  <PresentationFormat>On-screen Show (4:3)</PresentationFormat>
  <Paragraphs>137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Corbel</vt:lpstr>
      <vt:lpstr>Wingdings</vt:lpstr>
      <vt:lpstr>Spectrum</vt:lpstr>
      <vt:lpstr>Protein Synthesis</vt:lpstr>
      <vt:lpstr>Central Dogma: From DNA to Protein </vt:lpstr>
      <vt:lpstr>Central Dogma </vt:lpstr>
      <vt:lpstr>PowerPoint Presentation</vt:lpstr>
      <vt:lpstr>PowerPoint Presentation</vt:lpstr>
      <vt:lpstr>PowerPoint Presentation</vt:lpstr>
      <vt:lpstr>PowerPoint Presentation</vt:lpstr>
      <vt:lpstr>Transcription: Segment of DNA that codes for a protein is copied to mRNA  </vt:lpstr>
      <vt:lpstr>Initiation </vt:lpstr>
      <vt:lpstr>PowerPoint Presentation</vt:lpstr>
      <vt:lpstr>Elongation </vt:lpstr>
      <vt:lpstr>Termination </vt:lpstr>
      <vt:lpstr>Transcription Overall </vt:lpstr>
      <vt:lpstr>Woo-Hoo! We have mRNA! Now what????</vt:lpstr>
      <vt:lpstr>PowerPoint Presentation</vt:lpstr>
      <vt:lpstr>Genetic Code </vt:lpstr>
      <vt:lpstr>PowerPoint Presentation</vt:lpstr>
      <vt:lpstr>From Codon to Amino Acid </vt:lpstr>
      <vt:lpstr>PowerPoint Presentation</vt:lpstr>
      <vt:lpstr>PowerPoint Presentation</vt:lpstr>
      <vt:lpstr>Transfer RNA </vt:lpstr>
      <vt:lpstr>Initiation </vt:lpstr>
      <vt:lpstr>Elongation </vt:lpstr>
      <vt:lpstr>Elongation </vt:lpstr>
      <vt:lpstr>Termination </vt:lpstr>
      <vt:lpstr>PowerPoint Presentation</vt:lpstr>
      <vt:lpstr>One and done? No way! </vt:lpstr>
      <vt:lpstr>PowerPoint Presentation</vt:lpstr>
    </vt:vector>
  </TitlesOfParts>
  <Company>Andrea Klingle LMT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Klingle</dc:creator>
  <cp:lastModifiedBy>Patty Heintz</cp:lastModifiedBy>
  <cp:revision>67</cp:revision>
  <dcterms:created xsi:type="dcterms:W3CDTF">2011-03-27T21:43:09Z</dcterms:created>
  <dcterms:modified xsi:type="dcterms:W3CDTF">2016-02-22T23:30:02Z</dcterms:modified>
</cp:coreProperties>
</file>